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7559675" cy="10691813"/>
  <p:notesSz cx="6797675" cy="9928225"/>
  <p:defaultTextStyle>
    <a:defPPr>
      <a:defRPr lang="en-US"/>
    </a:defPPr>
    <a:lvl1pPr marL="0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riya Shah" initials="PS" lastIdx="3" clrIdx="0"/>
  <p:cmAuthor id="1" name="Hanna Desai" initials="HD" lastIdx="1" clrIdx="1"/>
  <p:cmAuthor id="2" name="Theodora Michael" initials="TM" lastIdx="3" clrIdx="2"/>
  <p:cmAuthor id="3" name="Taher Esfandiari" initials="TE" lastIdx="1" clrIdx="3"/>
  <p:cmAuthor id="4" name="Mala Maru" initials="MM" lastIdx="1" clrIdx="4"/>
  <p:cmAuthor id="5" name="Reena Chauhan" initials="RC" lastIdx="9" clrIdx="5">
    <p:extLst>
      <p:ext uri="{19B8F6BF-5375-455C-9EA6-DF929625EA0E}">
        <p15:presenceInfo xmlns:p15="http://schemas.microsoft.com/office/powerpoint/2012/main" userId="S-1-5-21-1291801583-3546313967-1952226342-2882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087"/>
    <a:srgbClr val="0078C5"/>
    <a:srgbClr val="C1E3FF"/>
    <a:srgbClr val="EBF6FF"/>
    <a:srgbClr val="0072CE"/>
    <a:srgbClr val="41B6E6"/>
    <a:srgbClr val="005EB8"/>
    <a:srgbClr val="F89AE4"/>
    <a:srgbClr val="FEF0FB"/>
    <a:srgbClr val="FF71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97" autoAdjust="0"/>
    <p:restoredTop sz="93979" autoAdjust="0"/>
  </p:normalViewPr>
  <p:slideViewPr>
    <p:cSldViewPr snapToGrid="0">
      <p:cViewPr varScale="1">
        <p:scale>
          <a:sx n="74" d="100"/>
          <a:sy n="74" d="100"/>
        </p:scale>
        <p:origin x="3336" y="90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-3912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7EEA0F-CE3C-4340-BAC1-DBA450484CF2}" type="datetimeFigureOut">
              <a:rPr lang="en-GB" smtClean="0"/>
              <a:t>27/10/2023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28B26-701B-406F-ACA3-6A0B8414C8C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34146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135"/>
          </a:xfrm>
          <a:prstGeom prst="rect">
            <a:avLst/>
          </a:prstGeom>
        </p:spPr>
        <p:txBody>
          <a:bodyPr vert="horz" lIns="95262" tIns="47631" rIns="95262" bIns="47631" rtlCol="0"/>
          <a:lstStyle>
            <a:lvl1pPr algn="l">
              <a:defRPr sz="13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135"/>
          </a:xfrm>
          <a:prstGeom prst="rect">
            <a:avLst/>
          </a:prstGeom>
        </p:spPr>
        <p:txBody>
          <a:bodyPr vert="horz" lIns="95262" tIns="47631" rIns="95262" bIns="47631" rtlCol="0"/>
          <a:lstStyle>
            <a:lvl1pPr algn="r">
              <a:defRPr sz="1300"/>
            </a:lvl1pPr>
          </a:lstStyle>
          <a:p>
            <a:fld id="{440C526C-069A-40E3-AF30-499BB31A7605}" type="datetimeFigureOut">
              <a:rPr lang="en-IN" smtClean="0"/>
              <a:t>27-10-2023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6855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262" tIns="47631" rIns="95262" bIns="47631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5262" tIns="47631" rIns="95262" bIns="476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8134"/>
          </a:xfrm>
          <a:prstGeom prst="rect">
            <a:avLst/>
          </a:prstGeom>
        </p:spPr>
        <p:txBody>
          <a:bodyPr vert="horz" lIns="95262" tIns="47631" rIns="95262" bIns="47631" rtlCol="0" anchor="b"/>
          <a:lstStyle>
            <a:lvl1pPr algn="l">
              <a:defRPr sz="13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8134"/>
          </a:xfrm>
          <a:prstGeom prst="rect">
            <a:avLst/>
          </a:prstGeom>
        </p:spPr>
        <p:txBody>
          <a:bodyPr vert="horz" lIns="95262" tIns="47631" rIns="95262" bIns="47631" rtlCol="0" anchor="b"/>
          <a:lstStyle>
            <a:lvl1pPr algn="r">
              <a:defRPr sz="1300"/>
            </a:lvl1pPr>
          </a:lstStyle>
          <a:p>
            <a:fld id="{F113FE8B-BDF4-49B7-A587-945475DFD574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14503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14563" y="1241425"/>
            <a:ext cx="2368550" cy="33512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3FE8B-BDF4-49B7-A587-945475DFD574}" type="slidenum">
              <a:rPr lang="en-IN" smtClean="0"/>
              <a:t>1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49833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F1715-06A9-4018-B890-F2E2C8AB2CF7}" type="datetime1">
              <a:rPr lang="en-IN" smtClean="0"/>
              <a:t>27-10-2023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NHS Brent CCG Prescribing Snippets Newsletter Issue 154 : May-June 2017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5DC89-B08B-4253-A0E7-0EFA53EC0FEC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10306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853AE-2F93-40A3-82CF-023F65EF6D22}" type="datetime1">
              <a:rPr lang="en-IN" smtClean="0"/>
              <a:t>27-10-2023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NHS Brent CCG Prescribing Snippets Newsletter Issue 154 : May-June 2017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5DC89-B08B-4253-A0E7-0EFA53EC0FEC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5791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FED8-F433-409A-B1F0-4BA5C2E23A39}" type="datetime1">
              <a:rPr lang="en-IN" smtClean="0"/>
              <a:t>27-10-2023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NHS Brent CCG Prescribing Snippets Newsletter Issue 154 : May-June 2017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5DC89-B08B-4253-A0E7-0EFA53EC0FEC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38057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E6C41-C4CE-40B4-8A64-39E8274A576D}" type="datetime1">
              <a:rPr lang="en-IN" smtClean="0"/>
              <a:t>27-10-2023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NHS Brent CCG Prescribing Snippets Newsletter Issue 154 : May-June 2017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5DC89-B08B-4253-A0E7-0EFA53EC0FEC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02954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D50E1-81A8-4E9B-AF96-423AEAF2E24F}" type="datetime1">
              <a:rPr lang="en-IN" smtClean="0"/>
              <a:t>27-10-2023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NHS Brent CCG Prescribing Snippets Newsletter Issue 154 : May-June 2017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5DC89-B08B-4253-A0E7-0EFA53EC0FEC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31643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1D290-1D0F-418C-953B-69FDC0EDFDAF}" type="datetime1">
              <a:rPr lang="en-IN" smtClean="0"/>
              <a:t>27-10-2023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NHS Brent CCG Prescribing Snippets Newsletter Issue 154 : May-June 2017</a:t>
            </a:r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5DC89-B08B-4253-A0E7-0EFA53EC0FEC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29362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5D76F-A18C-40C6-A474-2D206AF04AB7}" type="datetime1">
              <a:rPr lang="en-IN" smtClean="0"/>
              <a:t>27-10-2023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NHS Brent CCG Prescribing Snippets Newsletter Issue 154 : May-June 2017</a:t>
            </a:r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5DC89-B08B-4253-A0E7-0EFA53EC0FEC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50834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2652A-6023-475A-ABC2-B1522557D77E}" type="datetime1">
              <a:rPr lang="en-IN" smtClean="0"/>
              <a:t>27-10-2023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NHS Brent CCG Prescribing Snippets Newsletter Issue 154 : May-June 2017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5DC89-B08B-4253-A0E7-0EFA53EC0FEC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25494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44D86-54D1-4357-8A6A-778B9DEADCE8}" type="datetime1">
              <a:rPr lang="en-IN" smtClean="0"/>
              <a:t>27-10-2023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NHS Brent CCG Prescribing Snippets Newsletter Issue 154 : May-June 2017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5DC89-B08B-4253-A0E7-0EFA53EC0FEC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85277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C5F6-7B3F-45E0-9E8D-C7C8822DF4E5}" type="datetime1">
              <a:rPr lang="en-IN" smtClean="0"/>
              <a:t>27-10-2023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NHS Brent CCG Prescribing Snippets Newsletter Issue 154 : May-June 2017</a:t>
            </a:r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5DC89-B08B-4253-A0E7-0EFA53EC0FEC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54169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6A09C-B51B-452C-BB66-93DE8BF17FA6}" type="datetime1">
              <a:rPr lang="en-IN" smtClean="0"/>
              <a:t>27-10-2023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NHS Brent CCG Prescribing Snippets Newsletter Issue 154 : May-June 2017</a:t>
            </a:r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5DC89-B08B-4253-A0E7-0EFA53EC0FEC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8953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714BF-1D49-4DCB-A203-400B752570BF}" type="datetime1">
              <a:rPr lang="en-IN" smtClean="0"/>
              <a:t>27-10-2023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 smtClean="0"/>
              <a:t>NHS Brent CCG Prescribing Snippets Newsletter Issue 154 : May-June 2017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5DC89-B08B-4253-A0E7-0EFA53EC0FEC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42044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hsnwl.medicinesmanagement@nhs.ne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XXXnhsnwl.medicinesmanagement@nhs.net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7517436"/>
              </p:ext>
            </p:extLst>
          </p:nvPr>
        </p:nvGraphicFramePr>
        <p:xfrm>
          <a:off x="451897" y="3576940"/>
          <a:ext cx="6677766" cy="269748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6777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90113">
                <a:tc>
                  <a:txBody>
                    <a:bodyPr/>
                    <a:lstStyle/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NW London medicines governance structure is changing. We have a number of new opportunities, which focus on:  </a:t>
                      </a:r>
                    </a:p>
                    <a:p>
                      <a:pPr marL="285750" marR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Supporting prescribers to consistently prescribe high quality evidence based medicines</a:t>
                      </a:r>
                    </a:p>
                    <a:p>
                      <a:pPr marL="285750" marR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How we communicate about medicines with our patients and population</a:t>
                      </a:r>
                    </a:p>
                    <a:p>
                      <a:pPr marL="285750" marR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Development of evidence based guidelines </a:t>
                      </a:r>
                    </a:p>
                    <a:p>
                      <a:pPr marL="285750" marR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Transforming collaboration with our community pharmacies </a:t>
                      </a:r>
                    </a:p>
                    <a:p>
                      <a:pPr marL="285750" marR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Areas such as safety and prescribing inequalities</a:t>
                      </a:r>
                    </a:p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200" b="1" i="0" kern="1200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Whilst</a:t>
                      </a:r>
                      <a:r>
                        <a:rPr lang="en-GB" sz="12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no previous experience is required, </a:t>
                      </a:r>
                      <a:r>
                        <a:rPr lang="en-GB" sz="12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working on</a:t>
                      </a:r>
                      <a:r>
                        <a:rPr lang="en-GB" sz="12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medicines groups would be an advantage. </a:t>
                      </a:r>
                      <a:r>
                        <a:rPr lang="en-GB" sz="12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i="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If you</a:t>
                      </a:r>
                      <a:r>
                        <a:rPr lang="en-GB" sz="12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would like to express an interest or would like further information, please email </a:t>
                      </a:r>
                      <a:r>
                        <a:rPr lang="en-GB" sz="12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3"/>
                        </a:rPr>
                        <a:t>nhsnwl.medicinesmanagement@nhs.net</a:t>
                      </a:r>
                      <a:r>
                        <a:rPr lang="en-GB" sz="12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200" b="1" i="0" kern="1200" baseline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or </a:t>
                      </a:r>
                      <a:r>
                        <a:rPr lang="en-GB" sz="1200" b="1" i="0" kern="1200" baseline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contact your </a:t>
                      </a:r>
                      <a:r>
                        <a:rPr lang="en-GB" sz="12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Lead </a:t>
                      </a:r>
                      <a:r>
                        <a:rPr lang="en-GB" sz="12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Pharmacist.</a:t>
                      </a:r>
                    </a:p>
                    <a:p>
                      <a:pPr marL="0" marR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kern="1200" baseline="0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4300" marR="114300" marT="0" marB="0" anchor="ctr">
                    <a:lnL w="12700" cap="flat" cmpd="sng" algn="ctr">
                      <a:solidFill>
                        <a:srgbClr val="0072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2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2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2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E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451897" y="6443093"/>
            <a:ext cx="6677766" cy="3600986"/>
          </a:xfrm>
          <a:prstGeom prst="rect">
            <a:avLst/>
          </a:prstGeom>
          <a:solidFill>
            <a:srgbClr val="CCEAF8"/>
          </a:solidFill>
        </p:spPr>
        <p:txBody>
          <a:bodyPr wrap="square" rtlCol="0">
            <a:spAutoFit/>
          </a:bodyPr>
          <a:lstStyle/>
          <a:p>
            <a:pPr marL="82243"/>
            <a:r>
              <a:rPr lang="en-GB" sz="1200" b="1" dirty="0" smtClean="0">
                <a:ln w="0"/>
                <a:solidFill>
                  <a:srgbClr val="00308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What preparation is needed?</a:t>
            </a:r>
          </a:p>
          <a:p>
            <a:pPr marL="253693" indent="-171450">
              <a:buFontTx/>
              <a:buChar char="-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Read the meeting papers</a:t>
            </a:r>
          </a:p>
          <a:p>
            <a:pPr marL="253693" indent="-171450">
              <a:buFontTx/>
              <a:buChar char="-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Consult with colleagues in your organisation</a:t>
            </a:r>
          </a:p>
          <a:p>
            <a:pPr marL="253693" indent="-171450">
              <a:buFontTx/>
              <a:buChar char="-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Attend the meeting and represent the views of you and your colleagues</a:t>
            </a:r>
          </a:p>
          <a:p>
            <a:pPr marL="82243"/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43"/>
            <a:r>
              <a:rPr lang="en-GB" sz="1200" b="1" dirty="0" smtClean="0">
                <a:ln w="0"/>
                <a:solidFill>
                  <a:srgbClr val="00308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What is the time commitment required? </a:t>
            </a:r>
          </a:p>
          <a:p>
            <a:pPr marL="82243"/>
            <a:r>
              <a:rPr lang="en-GB" sz="1200" dirty="0" smtClean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The numbers of meetings per year vary and can be from monthly to quarterly, depending on your area of interest and chosen medicines group</a:t>
            </a:r>
          </a:p>
          <a:p>
            <a:pPr marL="82243"/>
            <a:endParaRPr lang="en-GB" sz="1200" dirty="0" smtClean="0">
              <a:ln w="0"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43"/>
            <a:r>
              <a:rPr lang="en-GB" sz="1200" b="1" dirty="0" smtClean="0">
                <a:ln w="0"/>
                <a:solidFill>
                  <a:srgbClr val="00308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How long is the participation? </a:t>
            </a:r>
            <a:endParaRPr lang="en-GB" sz="1200" b="1" dirty="0">
              <a:ln w="0"/>
              <a:solidFill>
                <a:srgbClr val="003087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43"/>
            <a:r>
              <a:rPr lang="en-GB" sz="1200" dirty="0" smtClean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Preferably 3 years depending on the group and this can be reviewed annually</a:t>
            </a:r>
          </a:p>
          <a:p>
            <a:pPr marL="82243"/>
            <a:endParaRPr lang="en-GB" sz="1200" b="1" u="sng" dirty="0">
              <a:ln w="0"/>
              <a:solidFill>
                <a:srgbClr val="00308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43"/>
            <a:r>
              <a:rPr lang="en-GB" sz="1200" b="1" dirty="0" smtClean="0">
                <a:ln w="0"/>
                <a:solidFill>
                  <a:srgbClr val="00308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What are the benefits of joining the newly formed medicines groups?</a:t>
            </a:r>
          </a:p>
          <a:p>
            <a:pPr marL="82243"/>
            <a:r>
              <a:rPr lang="en-GB" sz="1200" dirty="0" smtClean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Joining the medicines and pharmacy groups offers you the opportunity to:</a:t>
            </a:r>
          </a:p>
          <a:p>
            <a:pPr marL="367993" indent="-285750">
              <a:buFont typeface="Wingdings" panose="05000000000000000000" pitchFamily="2" charset="2"/>
              <a:buChar char="ü"/>
            </a:pPr>
            <a:r>
              <a:rPr lang="en-GB" sz="1200" dirty="0" smtClean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Contribute to improving the way medicines are used in the NHS across NW London</a:t>
            </a:r>
          </a:p>
          <a:p>
            <a:pPr marL="367993" indent="-285750">
              <a:buFont typeface="Wingdings" panose="05000000000000000000" pitchFamily="2" charset="2"/>
              <a:buChar char="ü"/>
            </a:pPr>
            <a:r>
              <a:rPr lang="en-GB" sz="12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1200" dirty="0" smtClean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hare learning across organisations</a:t>
            </a:r>
          </a:p>
          <a:p>
            <a:pPr marL="367993" indent="-285750">
              <a:buFont typeface="Wingdings" panose="05000000000000000000" pitchFamily="2" charset="2"/>
              <a:buChar char="ü"/>
            </a:pPr>
            <a:r>
              <a:rPr lang="en-GB" sz="1200" dirty="0" smtClean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Increase your professional network across NW London </a:t>
            </a:r>
          </a:p>
          <a:p>
            <a:pPr marL="367993" indent="-285750">
              <a:buFont typeface="Wingdings" panose="05000000000000000000" pitchFamily="2" charset="2"/>
              <a:buChar char="ü"/>
            </a:pPr>
            <a:r>
              <a:rPr lang="en-GB" sz="1200" dirty="0" smtClean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Contribute to your personal CPD </a:t>
            </a:r>
          </a:p>
          <a:p>
            <a:pPr marL="367993" indent="-285750">
              <a:buFont typeface="Wingdings" panose="05000000000000000000" pitchFamily="2" charset="2"/>
              <a:buChar char="ü"/>
            </a:pPr>
            <a:r>
              <a:rPr lang="en-GB" sz="1200" dirty="0" smtClean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Network with like-minded healthcare professionals on medicines </a:t>
            </a:r>
            <a:r>
              <a:rPr lang="en-GB" sz="1200" dirty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use across NW </a:t>
            </a:r>
            <a:r>
              <a:rPr lang="en-GB" sz="1200" dirty="0" smtClean="0">
                <a:ln w="0"/>
                <a:latin typeface="Arial" panose="020B0604020202020204" pitchFamily="34" charset="0"/>
                <a:cs typeface="Arial" panose="020B0604020202020204" pitchFamily="34" charset="0"/>
              </a:rPr>
              <a:t>London</a:t>
            </a:r>
            <a:endParaRPr lang="en-GB" sz="1200" dirty="0">
              <a:ln w="0"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21889" y="907935"/>
            <a:ext cx="7537786" cy="63554"/>
          </a:xfrm>
          <a:custGeom>
            <a:avLst/>
            <a:gdLst>
              <a:gd name="connsiteX0" fmla="*/ 0 w 7537786"/>
              <a:gd name="connsiteY0" fmla="*/ 0 h 63554"/>
              <a:gd name="connsiteX1" fmla="*/ 7537786 w 7537786"/>
              <a:gd name="connsiteY1" fmla="*/ 0 h 63554"/>
              <a:gd name="connsiteX2" fmla="*/ 7537786 w 7537786"/>
              <a:gd name="connsiteY2" fmla="*/ 62932 h 63554"/>
              <a:gd name="connsiteX3" fmla="*/ 7537786 w 7537786"/>
              <a:gd name="connsiteY3" fmla="*/ 63554 h 63554"/>
              <a:gd name="connsiteX4" fmla="*/ 0 w 7537786"/>
              <a:gd name="connsiteY4" fmla="*/ 63554 h 63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37786" h="63554">
                <a:moveTo>
                  <a:pt x="0" y="0"/>
                </a:moveTo>
                <a:lnTo>
                  <a:pt x="7537786" y="0"/>
                </a:lnTo>
                <a:cubicBezTo>
                  <a:pt x="7537786" y="0"/>
                  <a:pt x="7537786" y="0"/>
                  <a:pt x="7537786" y="62932"/>
                </a:cubicBezTo>
                <a:lnTo>
                  <a:pt x="7537786" y="63554"/>
                </a:lnTo>
                <a:lnTo>
                  <a:pt x="0" y="63554"/>
                </a:lnTo>
                <a:close/>
              </a:path>
            </a:pathLst>
          </a:custGeom>
          <a:solidFill>
            <a:srgbClr val="003087"/>
          </a:solidFill>
          <a:ln w="25400" cap="flat" cmpd="sng" algn="ctr">
            <a:solidFill>
              <a:srgbClr val="003087"/>
            </a:solidFill>
            <a:prstDash val="solid"/>
            <a:headEnd/>
            <a:tailEnd/>
          </a:ln>
          <a:effectLst/>
          <a:extLst/>
        </p:spPr>
        <p:txBody>
          <a:bodyPr rot="0" vert="horz" wrap="square" lIns="98694" tIns="49347" rIns="98694" bIns="49347" anchor="t" anchorCtr="0" upright="1">
            <a:noAutofit/>
          </a:bodyPr>
          <a:lstStyle/>
          <a:p>
            <a:pPr defTabSz="986912">
              <a:defRPr/>
            </a:pPr>
            <a:endParaRPr lang="en-IN" sz="1943" kern="0" dirty="0">
              <a:solidFill>
                <a:sysClr val="window" lastClr="FFFFFF"/>
              </a:solidFill>
              <a:latin typeface="Cambria"/>
            </a:endParaRPr>
          </a:p>
        </p:txBody>
      </p:sp>
      <p:pic>
        <p:nvPicPr>
          <p:cNvPr id="1031" name="Picture 7" descr="North West London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741" y="139413"/>
            <a:ext cx="2085015" cy="666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NHS North West Lond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278" y="278674"/>
            <a:ext cx="1471651" cy="452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WordArt 1"/>
          <p:cNvSpPr>
            <a:spLocks noChangeArrowheads="1" noChangeShapeType="1" noTextEdit="1"/>
          </p:cNvSpPr>
          <p:nvPr/>
        </p:nvSpPr>
        <p:spPr bwMode="auto">
          <a:xfrm>
            <a:off x="451898" y="2267841"/>
            <a:ext cx="6677765" cy="1056372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fromWordArt="1">
            <a:prstTxWarp prst="textPlain">
              <a:avLst>
                <a:gd name="adj" fmla="val 49510"/>
              </a:avLst>
            </a:prstTxWarp>
          </a:bodyPr>
          <a:lstStyle/>
          <a:p>
            <a:pPr algn="ctr" rtl="0">
              <a:buNone/>
            </a:pPr>
            <a:r>
              <a:rPr lang="en-IN" sz="3885" kern="10" dirty="0" smtClean="0">
                <a:ln w="9525">
                  <a:noFill/>
                  <a:round/>
                  <a:headEnd/>
                  <a:tailEnd/>
                </a:ln>
                <a:solidFill>
                  <a:srgbClr val="0078C5"/>
                </a:solidFill>
                <a:latin typeface="Arial Black" panose="020B0A04020102020204" pitchFamily="34" charset="0"/>
              </a:rPr>
              <a:t>We are looking for doctors, nurses and pharmacists working in NW London</a:t>
            </a:r>
          </a:p>
          <a:p>
            <a:pPr algn="ctr"/>
            <a:r>
              <a:rPr lang="en-GB" sz="3885" kern="10" dirty="0" smtClean="0">
                <a:ln w="9525">
                  <a:noFill/>
                  <a:round/>
                  <a:headEnd/>
                  <a:tailEnd/>
                </a:ln>
                <a:solidFill>
                  <a:srgbClr val="0078C5"/>
                </a:solidFill>
                <a:latin typeface="Arial Black" panose="020B0A04020102020204" pitchFamily="34" charset="0"/>
              </a:rPr>
              <a:t>to collaborate with us on optimising medicines use. </a:t>
            </a:r>
          </a:p>
          <a:p>
            <a:pPr algn="ctr"/>
            <a:r>
              <a:rPr lang="en-IN" sz="3885" kern="10" dirty="0" smtClean="0">
                <a:ln w="9525">
                  <a:noFill/>
                  <a:round/>
                  <a:headEnd/>
                  <a:tailEnd/>
                </a:ln>
                <a:solidFill>
                  <a:srgbClr val="0078C5"/>
                </a:solidFill>
                <a:latin typeface="Arial Black" panose="020B0A04020102020204" pitchFamily="34" charset="0"/>
              </a:rPr>
              <a:t>If you are interested, please contact the Medicines &amp; Pharmacy Team </a:t>
            </a:r>
          </a:p>
          <a:p>
            <a:pPr algn="ctr" rtl="0">
              <a:buNone/>
            </a:pPr>
            <a:r>
              <a:rPr lang="en-IN" sz="3885" kern="10" dirty="0" smtClean="0">
                <a:ln w="9525">
                  <a:noFill/>
                  <a:round/>
                  <a:headEnd/>
                  <a:tailEnd/>
                </a:ln>
                <a:solidFill>
                  <a:srgbClr val="0078C5"/>
                </a:solidFill>
                <a:latin typeface="Arial Black" panose="020B0A04020102020204" pitchFamily="34" charset="0"/>
              </a:rPr>
              <a:t>on </a:t>
            </a:r>
            <a:r>
              <a:rPr lang="en-IN" sz="3885" kern="10" dirty="0" smtClean="0">
                <a:ln w="9525">
                  <a:noFill/>
                  <a:round/>
                  <a:headEnd/>
                  <a:tailEnd/>
                </a:ln>
                <a:solidFill>
                  <a:srgbClr val="0078C5"/>
                </a:solidFill>
                <a:latin typeface="Arial Black" panose="020B0A04020102020204" pitchFamily="34" charset="0"/>
                <a:hlinkClick r:id="rId6"/>
              </a:rPr>
              <a:t>nhsnwl.medicinesmanagement@nhs.net</a:t>
            </a:r>
            <a:r>
              <a:rPr lang="en-IN" sz="3885" kern="10" dirty="0" smtClean="0">
                <a:ln w="9525">
                  <a:noFill/>
                  <a:round/>
                  <a:headEnd/>
                  <a:tailEnd/>
                </a:ln>
                <a:solidFill>
                  <a:srgbClr val="0078C5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10" name="WordArt 1"/>
          <p:cNvSpPr>
            <a:spLocks noChangeArrowheads="1" noChangeShapeType="1" noTextEdit="1"/>
          </p:cNvSpPr>
          <p:nvPr/>
        </p:nvSpPr>
        <p:spPr bwMode="auto">
          <a:xfrm>
            <a:off x="369686" y="1148042"/>
            <a:ext cx="6842190" cy="784579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IN" sz="3885" kern="10" dirty="0" smtClean="0">
                <a:ln w="9525">
                  <a:noFill/>
                  <a:round/>
                  <a:headEnd/>
                  <a:tailEnd/>
                </a:ln>
                <a:solidFill>
                  <a:srgbClr val="0078C5"/>
                </a:solidFill>
                <a:latin typeface="Arial Black" panose="020B0A04020102020204" pitchFamily="34" charset="0"/>
              </a:rPr>
              <a:t>INVITATION TO WORK WITH YOUR NHS</a:t>
            </a:r>
          </a:p>
          <a:p>
            <a:pPr algn="ctr"/>
            <a:r>
              <a:rPr lang="en-IN" sz="3885" kern="10" dirty="0">
                <a:ln w="9525">
                  <a:noFill/>
                  <a:round/>
                  <a:headEnd/>
                  <a:tailEnd/>
                </a:ln>
                <a:solidFill>
                  <a:srgbClr val="0078C5"/>
                </a:solidFill>
                <a:latin typeface="Arial Black" panose="020B0A04020102020204" pitchFamily="34" charset="0"/>
              </a:rPr>
              <a:t>NW LONDON MEDICINES </a:t>
            </a:r>
            <a:r>
              <a:rPr lang="en-IN" sz="3885" kern="10" dirty="0" smtClean="0">
                <a:ln w="9525">
                  <a:noFill/>
                  <a:round/>
                  <a:headEnd/>
                  <a:tailEnd/>
                </a:ln>
                <a:solidFill>
                  <a:srgbClr val="0078C5"/>
                </a:solidFill>
                <a:latin typeface="Arial Black" panose="020B0A04020102020204" pitchFamily="34" charset="0"/>
              </a:rPr>
              <a:t>&amp; PHARMACY TEAM</a:t>
            </a:r>
            <a:endParaRPr lang="en-IN" sz="3885" kern="10" dirty="0">
              <a:ln w="9525">
                <a:noFill/>
                <a:round/>
                <a:headEnd/>
                <a:tailEnd/>
              </a:ln>
              <a:solidFill>
                <a:srgbClr val="0078C5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46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35930</TotalTime>
  <Words>290</Words>
  <Application>Microsoft Office PowerPoint</Application>
  <PresentationFormat>Custom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Cambria</vt:lpstr>
      <vt:lpstr>Wingdings</vt:lpstr>
      <vt:lpstr>Office Theme</vt:lpstr>
      <vt:lpstr>PowerPoint Presentation</vt:lpstr>
    </vt:vector>
  </TitlesOfParts>
  <Company>UCB Pharma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Desai</dc:creator>
  <cp:lastModifiedBy>Punita Patel</cp:lastModifiedBy>
  <cp:revision>1399</cp:revision>
  <cp:lastPrinted>2019-07-09T09:10:03Z</cp:lastPrinted>
  <dcterms:created xsi:type="dcterms:W3CDTF">2016-01-05T20:05:28Z</dcterms:created>
  <dcterms:modified xsi:type="dcterms:W3CDTF">2023-10-27T10:57:49Z</dcterms:modified>
</cp:coreProperties>
</file>