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56" r:id="rId5"/>
    <p:sldId id="343" r:id="rId6"/>
    <p:sldId id="367" r:id="rId7"/>
    <p:sldId id="370" r:id="rId8"/>
    <p:sldId id="368" r:id="rId9"/>
    <p:sldId id="371" r:id="rId10"/>
    <p:sldId id="372" r:id="rId11"/>
    <p:sldId id="373" r:id="rId12"/>
    <p:sldId id="374" r:id="rId13"/>
    <p:sldId id="375" r:id="rId14"/>
    <p:sldId id="376" r:id="rId15"/>
    <p:sldId id="377" r:id="rId16"/>
    <p:sldId id="378" r:id="rId17"/>
    <p:sldId id="379" r:id="rId18"/>
    <p:sldId id="386" r:id="rId19"/>
    <p:sldId id="387" r:id="rId20"/>
    <p:sldId id="388" r:id="rId21"/>
    <p:sldId id="389" r:id="rId22"/>
    <p:sldId id="390" r:id="rId23"/>
    <p:sldId id="353" r:id="rId24"/>
    <p:sldId id="356" r:id="rId25"/>
    <p:sldId id="354" r:id="rId26"/>
    <p:sldId id="357" r:id="rId27"/>
    <p:sldId id="348" r:id="rId28"/>
    <p:sldId id="383" r:id="rId29"/>
    <p:sldId id="384" r:id="rId30"/>
    <p:sldId id="3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Silverstein" initials="AS" lastIdx="2" clrIdx="0">
    <p:extLst>
      <p:ext uri="{19B8F6BF-5375-455C-9EA6-DF929625EA0E}">
        <p15:presenceInfo xmlns:p15="http://schemas.microsoft.com/office/powerpoint/2012/main" userId="S-1-5-21-1291801583-3546313967-1952226342-140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24678"/>
    <a:srgbClr val="2A90C0"/>
    <a:srgbClr val="B9BCC1"/>
    <a:srgbClr val="853E9A"/>
    <a:srgbClr val="F9A50E"/>
    <a:srgbClr val="4B429B"/>
    <a:srgbClr val="00B8B3"/>
    <a:srgbClr val="D5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A6150-B839-47DC-8204-06E608B68AEE}" v="1" dt="2023-07-11T15:03:57.956"/>
    <p1510:client id="{71E475B7-B934-4704-99AC-B130FE116D6C}" v="623" dt="2023-10-03T13:57:47.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58" autoAdjust="0"/>
    <p:restoredTop sz="94660"/>
  </p:normalViewPr>
  <p:slideViewPr>
    <p:cSldViewPr snapToGrid="0">
      <p:cViewPr>
        <p:scale>
          <a:sx n="120" d="100"/>
          <a:sy n="120" d="100"/>
        </p:scale>
        <p:origin x="676"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UGH, Phil (NHS NORTH WEST LONDON ICB - W2U3Z)" userId="S::phil.brough1@nhs.net::d6424ed6-02f6-4dae-961b-175547df7925" providerId="AD" clId="Web-{71E475B7-B934-4704-99AC-B130FE116D6C}"/>
    <pc:docChg chg="addSld delSld modSld">
      <pc:chgData name="BROUGH, Phil (NHS NORTH WEST LONDON ICB - W2U3Z)" userId="S::phil.brough1@nhs.net::d6424ed6-02f6-4dae-961b-175547df7925" providerId="AD" clId="Web-{71E475B7-B934-4704-99AC-B130FE116D6C}" dt="2023-10-03T13:57:47.410" v="613" actId="20577"/>
      <pc:docMkLst>
        <pc:docMk/>
      </pc:docMkLst>
      <pc:sldChg chg="modSp">
        <pc:chgData name="BROUGH, Phil (NHS NORTH WEST LONDON ICB - W2U3Z)" userId="S::phil.brough1@nhs.net::d6424ed6-02f6-4dae-961b-175547df7925" providerId="AD" clId="Web-{71E475B7-B934-4704-99AC-B130FE116D6C}" dt="2023-10-03T13:43:31.467" v="5" actId="20577"/>
        <pc:sldMkLst>
          <pc:docMk/>
          <pc:sldMk cId="2651685560" sldId="365"/>
        </pc:sldMkLst>
        <pc:spChg chg="mod">
          <ac:chgData name="BROUGH, Phil (NHS NORTH WEST LONDON ICB - W2U3Z)" userId="S::phil.brough1@nhs.net::d6424ed6-02f6-4dae-961b-175547df7925" providerId="AD" clId="Web-{71E475B7-B934-4704-99AC-B130FE116D6C}" dt="2023-10-03T13:43:31.467" v="5" actId="20577"/>
          <ac:spMkLst>
            <pc:docMk/>
            <pc:sldMk cId="2651685560" sldId="365"/>
            <ac:spMk id="3" creationId="{00000000-0000-0000-0000-000000000000}"/>
          </ac:spMkLst>
        </pc:spChg>
      </pc:sldChg>
      <pc:sldChg chg="modSp">
        <pc:chgData name="BROUGH, Phil (NHS NORTH WEST LONDON ICB - W2U3Z)" userId="S::phil.brough1@nhs.net::d6424ed6-02f6-4dae-961b-175547df7925" providerId="AD" clId="Web-{71E475B7-B934-4704-99AC-B130FE116D6C}" dt="2023-10-03T13:57:47.410" v="613" actId="20577"/>
        <pc:sldMkLst>
          <pc:docMk/>
          <pc:sldMk cId="3555647411" sldId="366"/>
        </pc:sldMkLst>
        <pc:spChg chg="mod">
          <ac:chgData name="BROUGH, Phil (NHS NORTH WEST LONDON ICB - W2U3Z)" userId="S::phil.brough1@nhs.net::d6424ed6-02f6-4dae-961b-175547df7925" providerId="AD" clId="Web-{71E475B7-B934-4704-99AC-B130FE116D6C}" dt="2023-10-03T13:57:47.410" v="613" actId="20577"/>
          <ac:spMkLst>
            <pc:docMk/>
            <pc:sldMk cId="3555647411" sldId="366"/>
            <ac:spMk id="2" creationId="{00000000-0000-0000-0000-000000000000}"/>
          </ac:spMkLst>
        </pc:spChg>
      </pc:sldChg>
      <pc:sldChg chg="modSp new del">
        <pc:chgData name="BROUGH, Phil (NHS NORTH WEST LONDON ICB - W2U3Z)" userId="S::phil.brough1@nhs.net::d6424ed6-02f6-4dae-961b-175547df7925" providerId="AD" clId="Web-{71E475B7-B934-4704-99AC-B130FE116D6C}" dt="2023-10-03T13:57:14.081" v="606"/>
        <pc:sldMkLst>
          <pc:docMk/>
          <pc:sldMk cId="1834702208" sldId="370"/>
        </pc:sldMkLst>
        <pc:spChg chg="mod">
          <ac:chgData name="BROUGH, Phil (NHS NORTH WEST LONDON ICB - W2U3Z)" userId="S::phil.brough1@nhs.net::d6424ed6-02f6-4dae-961b-175547df7925" providerId="AD" clId="Web-{71E475B7-B934-4704-99AC-B130FE116D6C}" dt="2023-10-03T13:55:02.375" v="490" actId="20577"/>
          <ac:spMkLst>
            <pc:docMk/>
            <pc:sldMk cId="1834702208" sldId="370"/>
            <ac:spMk id="2" creationId="{3577B62A-85CD-B4E2-1DCF-6B2D9AD436E3}"/>
          </ac:spMkLst>
        </pc:spChg>
        <pc:spChg chg="mod">
          <ac:chgData name="BROUGH, Phil (NHS NORTH WEST LONDON ICB - W2U3Z)" userId="S::phil.brough1@nhs.net::d6424ed6-02f6-4dae-961b-175547df7925" providerId="AD" clId="Web-{71E475B7-B934-4704-99AC-B130FE116D6C}" dt="2023-10-03T13:52:02.323" v="370" actId="20577"/>
          <ac:spMkLst>
            <pc:docMk/>
            <pc:sldMk cId="1834702208" sldId="370"/>
            <ac:spMk id="4" creationId="{6AA80687-D44A-EC71-8FEB-89AED97658A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13B68-D6DD-4634-ABB4-B5F0B07BD3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0CD8E65-3664-4085-BBEF-6607909FE0A9}">
      <dgm:prSet phldrT="[Text]" phldr="0" custT="1"/>
      <dgm:spPr/>
      <dgm:t>
        <a:bodyPr/>
        <a:lstStyle/>
        <a:p>
          <a:pPr rtl="0"/>
          <a:r>
            <a:rPr lang="en-US" sz="2000" dirty="0">
              <a:latin typeface="Arial"/>
              <a:cs typeface="Arial"/>
            </a:rPr>
            <a:t> For Delivery in the </a:t>
          </a:r>
          <a:r>
            <a:rPr lang="en-US" sz="2000" dirty="0" smtClean="0">
              <a:latin typeface="Arial"/>
              <a:cs typeface="Arial"/>
            </a:rPr>
            <a:t>f-2-f 30 minute reviews:</a:t>
          </a:r>
          <a:r>
            <a:rPr lang="en-US" sz="3700" dirty="0">
              <a:latin typeface="Arial"/>
              <a:cs typeface="Arial"/>
            </a:rPr>
            <a:t> </a:t>
          </a:r>
        </a:p>
      </dgm:t>
    </dgm:pt>
    <dgm:pt modelId="{A5444322-E89C-4689-99FA-155DD76DD1C8}" type="parTrans" cxnId="{12A92A9D-55CC-4A62-9E0F-B98373A94F77}">
      <dgm:prSet/>
      <dgm:spPr/>
      <dgm:t>
        <a:bodyPr/>
        <a:lstStyle/>
        <a:p>
          <a:endParaRPr lang="en-US"/>
        </a:p>
      </dgm:t>
    </dgm:pt>
    <dgm:pt modelId="{AEC9B672-ED54-40BA-ADE3-CCDE00EC256A}" type="sibTrans" cxnId="{12A92A9D-55CC-4A62-9E0F-B98373A94F77}">
      <dgm:prSet/>
      <dgm:spPr/>
      <dgm:t>
        <a:bodyPr/>
        <a:lstStyle/>
        <a:p>
          <a:endParaRPr lang="en-US"/>
        </a:p>
      </dgm:t>
    </dgm:pt>
    <dgm:pt modelId="{534C69AF-B473-4AE5-98FE-FC678716BD7E}">
      <dgm:prSet phldrT="[Text]" phldr="0" custT="1"/>
      <dgm:spPr>
        <a:solidFill>
          <a:schemeClr val="accent6">
            <a:lumMod val="60000"/>
            <a:lumOff val="40000"/>
          </a:schemeClr>
        </a:solidFill>
      </dgm:spPr>
      <dgm:t>
        <a:bodyPr/>
        <a:lstStyle/>
        <a:p>
          <a:pPr rtl="0"/>
          <a:r>
            <a:rPr lang="en-US" sz="2000" dirty="0">
              <a:latin typeface="Arial"/>
              <a:cs typeface="Arial"/>
            </a:rPr>
            <a:t>Supportive Services for onward referral: </a:t>
          </a:r>
        </a:p>
      </dgm:t>
    </dgm:pt>
    <dgm:pt modelId="{8D217126-088E-4E30-912F-6EA4C49FEA41}" type="parTrans" cxnId="{1797815C-19D5-4B32-AEC3-D4CF7A854D02}">
      <dgm:prSet/>
      <dgm:spPr/>
      <dgm:t>
        <a:bodyPr/>
        <a:lstStyle/>
        <a:p>
          <a:endParaRPr lang="en-US"/>
        </a:p>
      </dgm:t>
    </dgm:pt>
    <dgm:pt modelId="{1B9ECEEC-318D-44AA-99C1-1AFB0B988A48}" type="sibTrans" cxnId="{1797815C-19D5-4B32-AEC3-D4CF7A854D02}">
      <dgm:prSet/>
      <dgm:spPr/>
      <dgm:t>
        <a:bodyPr/>
        <a:lstStyle/>
        <a:p>
          <a:endParaRPr lang="en-US"/>
        </a:p>
      </dgm:t>
    </dgm:pt>
    <dgm:pt modelId="{A58714D1-FFAC-4A3F-9712-662740219833}">
      <dgm:prSet phldrT="[Text]" phldr="0" custT="1"/>
      <dgm:spPr>
        <a:solidFill>
          <a:schemeClr val="accent6">
            <a:lumMod val="20000"/>
            <a:lumOff val="80000"/>
            <a:alpha val="90000"/>
          </a:schemeClr>
        </a:solidFill>
      </dgm:spPr>
      <dgm:t>
        <a:bodyPr/>
        <a:lstStyle/>
        <a:p>
          <a:pPr rtl="0"/>
          <a:r>
            <a:rPr lang="en-US" sz="1200" dirty="0">
              <a:latin typeface="Arial"/>
              <a:cs typeface="Arial"/>
            </a:rPr>
            <a:t>Psychological wellbeing services </a:t>
          </a:r>
        </a:p>
      </dgm:t>
    </dgm:pt>
    <dgm:pt modelId="{62C73203-683A-477E-A06C-FAEDF2F6C6C8}" type="parTrans" cxnId="{68A692C8-A473-4C03-84E1-BCCC9E82954B}">
      <dgm:prSet/>
      <dgm:spPr/>
      <dgm:t>
        <a:bodyPr/>
        <a:lstStyle/>
        <a:p>
          <a:endParaRPr lang="en-US"/>
        </a:p>
      </dgm:t>
    </dgm:pt>
    <dgm:pt modelId="{72CE2498-038A-483E-BEE9-CFD98500D5C9}" type="sibTrans" cxnId="{68A692C8-A473-4C03-84E1-BCCC9E82954B}">
      <dgm:prSet/>
      <dgm:spPr/>
      <dgm:t>
        <a:bodyPr/>
        <a:lstStyle/>
        <a:p>
          <a:endParaRPr lang="en-US"/>
        </a:p>
      </dgm:t>
    </dgm:pt>
    <dgm:pt modelId="{A7750E05-58DB-41DF-BA30-E52CBCF8BD95}">
      <dgm:prSet phldr="0" custT="1"/>
      <dgm:spPr/>
      <dgm:t>
        <a:bodyPr/>
        <a:lstStyle/>
        <a:p>
          <a:pPr algn="l" rtl="0"/>
          <a:r>
            <a:rPr lang="en-US" sz="1200" dirty="0">
              <a:latin typeface="Arial"/>
              <a:cs typeface="Arial"/>
            </a:rPr>
            <a:t>Completion of any remaining care processes</a:t>
          </a:r>
        </a:p>
      </dgm:t>
    </dgm:pt>
    <dgm:pt modelId="{F61B3BB6-EA4F-4828-BFDD-68939685738F}" type="parTrans" cxnId="{194BB5F3-C4F1-48F6-A536-05DC372B0399}">
      <dgm:prSet/>
      <dgm:spPr/>
      <dgm:t>
        <a:bodyPr/>
        <a:lstStyle/>
        <a:p>
          <a:endParaRPr lang="en-US"/>
        </a:p>
      </dgm:t>
    </dgm:pt>
    <dgm:pt modelId="{BB07BB6F-1417-4BFB-8159-57704B9F251C}" type="sibTrans" cxnId="{194BB5F3-C4F1-48F6-A536-05DC372B0399}">
      <dgm:prSet/>
      <dgm:spPr/>
      <dgm:t>
        <a:bodyPr/>
        <a:lstStyle/>
        <a:p>
          <a:endParaRPr lang="en-US"/>
        </a:p>
      </dgm:t>
    </dgm:pt>
    <dgm:pt modelId="{B98D4EE1-CB9D-4D40-B40C-B0AD249E1A3C}">
      <dgm:prSet phldr="0" custT="1"/>
      <dgm:spPr/>
      <dgm:t>
        <a:bodyPr/>
        <a:lstStyle/>
        <a:p>
          <a:pPr algn="l"/>
          <a:r>
            <a:rPr lang="en-US" sz="1200" dirty="0">
              <a:latin typeface="Arial"/>
              <a:cs typeface="Arial"/>
            </a:rPr>
            <a:t>Consideration of potential misclassification of diabetes type</a:t>
          </a:r>
        </a:p>
      </dgm:t>
    </dgm:pt>
    <dgm:pt modelId="{8B0EF961-1DB6-4582-8423-3FE3C4F7213A}" type="parTrans" cxnId="{A18262E1-6CF8-407F-8885-B357F9B1AA48}">
      <dgm:prSet/>
      <dgm:spPr/>
      <dgm:t>
        <a:bodyPr/>
        <a:lstStyle/>
        <a:p>
          <a:endParaRPr lang="en-US"/>
        </a:p>
      </dgm:t>
    </dgm:pt>
    <dgm:pt modelId="{826DDB18-E630-4A2D-BB79-E3D932D701DE}" type="sibTrans" cxnId="{A18262E1-6CF8-407F-8885-B357F9B1AA48}">
      <dgm:prSet/>
      <dgm:spPr/>
      <dgm:t>
        <a:bodyPr/>
        <a:lstStyle/>
        <a:p>
          <a:endParaRPr lang="en-US"/>
        </a:p>
      </dgm:t>
    </dgm:pt>
    <dgm:pt modelId="{D204993F-3BAE-4C16-905A-159DFE1DD160}">
      <dgm:prSet phldr="0" custT="1"/>
      <dgm:spPr/>
      <dgm:t>
        <a:bodyPr/>
        <a:lstStyle/>
        <a:p>
          <a:pPr algn="l"/>
          <a:r>
            <a:rPr lang="en-US" sz="1200" dirty="0">
              <a:latin typeface="Arial"/>
              <a:cs typeface="Arial"/>
            </a:rPr>
            <a:t>Optimisation of glycaemia, cardiovascular risk and weight</a:t>
          </a:r>
        </a:p>
      </dgm:t>
    </dgm:pt>
    <dgm:pt modelId="{44A85FA6-0FB9-4E7D-B4AA-465D20468D71}" type="parTrans" cxnId="{BCC1D7CF-3A6E-4D93-880F-D648F67FFD9A}">
      <dgm:prSet/>
      <dgm:spPr/>
      <dgm:t>
        <a:bodyPr/>
        <a:lstStyle/>
        <a:p>
          <a:endParaRPr lang="en-US"/>
        </a:p>
      </dgm:t>
    </dgm:pt>
    <dgm:pt modelId="{4EB1E3E7-2583-4E0B-8898-E697829497F5}" type="sibTrans" cxnId="{BCC1D7CF-3A6E-4D93-880F-D648F67FFD9A}">
      <dgm:prSet/>
      <dgm:spPr/>
      <dgm:t>
        <a:bodyPr/>
        <a:lstStyle/>
        <a:p>
          <a:endParaRPr lang="en-US"/>
        </a:p>
      </dgm:t>
    </dgm:pt>
    <dgm:pt modelId="{036B3A3B-A14F-47C5-B431-4646710D26E6}">
      <dgm:prSet phldr="0" custT="1"/>
      <dgm:spPr/>
      <dgm:t>
        <a:bodyPr/>
        <a:lstStyle/>
        <a:p>
          <a:pPr algn="l"/>
          <a:r>
            <a:rPr lang="en-US" sz="1200" dirty="0">
              <a:latin typeface="Arial"/>
              <a:cs typeface="Arial"/>
            </a:rPr>
            <a:t>Contraception and planning for possibility of pregnancy</a:t>
          </a:r>
        </a:p>
      </dgm:t>
    </dgm:pt>
    <dgm:pt modelId="{E0E76C5A-CC12-4023-B0BF-80A962E376D7}" type="parTrans" cxnId="{6E1E6C2B-E5C6-480C-BE10-D1638E5554FC}">
      <dgm:prSet/>
      <dgm:spPr/>
      <dgm:t>
        <a:bodyPr/>
        <a:lstStyle/>
        <a:p>
          <a:endParaRPr lang="en-US"/>
        </a:p>
      </dgm:t>
    </dgm:pt>
    <dgm:pt modelId="{7C734693-2429-4149-803D-035A490EB59A}" type="sibTrans" cxnId="{6E1E6C2B-E5C6-480C-BE10-D1638E5554FC}">
      <dgm:prSet/>
      <dgm:spPr/>
      <dgm:t>
        <a:bodyPr/>
        <a:lstStyle/>
        <a:p>
          <a:endParaRPr lang="en-US"/>
        </a:p>
      </dgm:t>
    </dgm:pt>
    <dgm:pt modelId="{52423D88-98F8-4C28-BB3B-4D885D3EAB77}">
      <dgm:prSet phldr="0" custT="1"/>
      <dgm:spPr/>
      <dgm:t>
        <a:bodyPr/>
        <a:lstStyle/>
        <a:p>
          <a:pPr algn="l"/>
          <a:r>
            <a:rPr lang="en-US" sz="1200" dirty="0">
              <a:latin typeface="Arial"/>
              <a:cs typeface="Arial"/>
            </a:rPr>
            <a:t>Psychological wellbeing services</a:t>
          </a:r>
        </a:p>
      </dgm:t>
    </dgm:pt>
    <dgm:pt modelId="{B89F60DF-68E4-4ADB-9F68-881FADA567BC}" type="parTrans" cxnId="{22E9565F-41EE-4592-AC7A-EF756785486E}">
      <dgm:prSet/>
      <dgm:spPr/>
      <dgm:t>
        <a:bodyPr/>
        <a:lstStyle/>
        <a:p>
          <a:endParaRPr lang="en-US"/>
        </a:p>
      </dgm:t>
    </dgm:pt>
    <dgm:pt modelId="{DC88432D-68AE-4262-BF1F-3B407924F3A6}" type="sibTrans" cxnId="{22E9565F-41EE-4592-AC7A-EF756785486E}">
      <dgm:prSet/>
      <dgm:spPr/>
      <dgm:t>
        <a:bodyPr/>
        <a:lstStyle/>
        <a:p>
          <a:endParaRPr lang="en-US"/>
        </a:p>
      </dgm:t>
    </dgm:pt>
    <dgm:pt modelId="{5AA31BEE-782D-467C-9404-6CB384125C4B}">
      <dgm:prSet phldr="0" custT="1"/>
      <dgm:spPr>
        <a:solidFill>
          <a:schemeClr val="accent6">
            <a:lumMod val="20000"/>
            <a:lumOff val="80000"/>
            <a:alpha val="90000"/>
          </a:schemeClr>
        </a:solidFill>
      </dgm:spPr>
      <dgm:t>
        <a:bodyPr/>
        <a:lstStyle/>
        <a:p>
          <a:pPr rtl="0"/>
          <a:r>
            <a:rPr lang="en-US" sz="1200" dirty="0">
              <a:latin typeface="Arial"/>
              <a:cs typeface="Arial"/>
            </a:rPr>
            <a:t>Social prescribing </a:t>
          </a:r>
        </a:p>
      </dgm:t>
    </dgm:pt>
    <dgm:pt modelId="{4EF76EBD-A2F5-4578-B43B-7AAB9BC5E0BA}" type="parTrans" cxnId="{A97A40C0-E239-45AC-94F1-6714F07C4F2B}">
      <dgm:prSet/>
      <dgm:spPr/>
      <dgm:t>
        <a:bodyPr/>
        <a:lstStyle/>
        <a:p>
          <a:endParaRPr lang="en-US"/>
        </a:p>
      </dgm:t>
    </dgm:pt>
    <dgm:pt modelId="{E1C49882-9E1C-4106-A600-7C37680CD9E2}" type="sibTrans" cxnId="{A97A40C0-E239-45AC-94F1-6714F07C4F2B}">
      <dgm:prSet/>
      <dgm:spPr/>
      <dgm:t>
        <a:bodyPr/>
        <a:lstStyle/>
        <a:p>
          <a:endParaRPr lang="en-US"/>
        </a:p>
      </dgm:t>
    </dgm:pt>
    <dgm:pt modelId="{C4CBBC97-8D06-47E4-BA03-DAC704582306}">
      <dgm:prSet phldr="0" custT="1"/>
      <dgm:spPr>
        <a:solidFill>
          <a:schemeClr val="accent6">
            <a:lumMod val="20000"/>
            <a:lumOff val="80000"/>
            <a:alpha val="90000"/>
          </a:schemeClr>
        </a:solidFill>
      </dgm:spPr>
      <dgm:t>
        <a:bodyPr/>
        <a:lstStyle/>
        <a:p>
          <a:pPr rtl="0"/>
          <a:r>
            <a:rPr lang="en-US" sz="1200" dirty="0">
              <a:latin typeface="Arial"/>
              <a:cs typeface="Arial"/>
            </a:rPr>
            <a:t>Weight management services</a:t>
          </a:r>
        </a:p>
      </dgm:t>
    </dgm:pt>
    <dgm:pt modelId="{2A0589B7-9825-46F9-866B-B0C7E220AD9C}" type="parTrans" cxnId="{719DCE1C-792E-4C12-9217-DDC1EC94E87B}">
      <dgm:prSet/>
      <dgm:spPr/>
      <dgm:t>
        <a:bodyPr/>
        <a:lstStyle/>
        <a:p>
          <a:endParaRPr lang="en-US"/>
        </a:p>
      </dgm:t>
    </dgm:pt>
    <dgm:pt modelId="{07C088AE-2DB9-4B16-9968-45145148E7C9}" type="sibTrans" cxnId="{719DCE1C-792E-4C12-9217-DDC1EC94E87B}">
      <dgm:prSet/>
      <dgm:spPr/>
      <dgm:t>
        <a:bodyPr/>
        <a:lstStyle/>
        <a:p>
          <a:endParaRPr lang="en-US"/>
        </a:p>
      </dgm:t>
    </dgm:pt>
    <dgm:pt modelId="{E26F2CF9-186B-4106-84DD-4329D8E29C07}">
      <dgm:prSet phldr="0" custT="1"/>
      <dgm:spPr>
        <a:solidFill>
          <a:schemeClr val="accent6">
            <a:lumMod val="20000"/>
            <a:lumOff val="80000"/>
            <a:alpha val="90000"/>
          </a:schemeClr>
        </a:solidFill>
      </dgm:spPr>
      <dgm:t>
        <a:bodyPr/>
        <a:lstStyle/>
        <a:p>
          <a:pPr rtl="0"/>
          <a:r>
            <a:rPr lang="en-US" sz="1200" dirty="0">
              <a:latin typeface="Arial"/>
              <a:cs typeface="Arial"/>
            </a:rPr>
            <a:t>Structured education </a:t>
          </a:r>
        </a:p>
      </dgm:t>
    </dgm:pt>
    <dgm:pt modelId="{DC203A30-43A3-43E6-AEEF-EF19EAFD449B}" type="parTrans" cxnId="{A94B5773-A7F9-4C05-84C9-72D846D156A5}">
      <dgm:prSet/>
      <dgm:spPr/>
      <dgm:t>
        <a:bodyPr/>
        <a:lstStyle/>
        <a:p>
          <a:endParaRPr lang="en-US"/>
        </a:p>
      </dgm:t>
    </dgm:pt>
    <dgm:pt modelId="{D13CF7D0-D74D-4A9C-B2C6-FB25CB9EA4ED}" type="sibTrans" cxnId="{A94B5773-A7F9-4C05-84C9-72D846D156A5}">
      <dgm:prSet/>
      <dgm:spPr/>
      <dgm:t>
        <a:bodyPr/>
        <a:lstStyle/>
        <a:p>
          <a:endParaRPr lang="en-US"/>
        </a:p>
      </dgm:t>
    </dgm:pt>
    <dgm:pt modelId="{9BB9E721-F725-4912-9D81-EFA9C4434A9B}">
      <dgm:prSet phldr="0" custT="1"/>
      <dgm:spPr>
        <a:solidFill>
          <a:schemeClr val="accent6">
            <a:lumMod val="20000"/>
            <a:lumOff val="80000"/>
            <a:alpha val="90000"/>
          </a:schemeClr>
        </a:solidFill>
      </dgm:spPr>
      <dgm:t>
        <a:bodyPr/>
        <a:lstStyle/>
        <a:p>
          <a:pPr rtl="0"/>
          <a:r>
            <a:rPr lang="en-US" sz="1200" dirty="0">
              <a:latin typeface="Arial"/>
              <a:cs typeface="Arial"/>
            </a:rPr>
            <a:t>Peer support</a:t>
          </a:r>
        </a:p>
      </dgm:t>
    </dgm:pt>
    <dgm:pt modelId="{15215D90-75B5-443F-9330-F791A062CBF8}" type="parTrans" cxnId="{CECFD86E-90F6-4011-96DB-D08CE695943F}">
      <dgm:prSet/>
      <dgm:spPr/>
      <dgm:t>
        <a:bodyPr/>
        <a:lstStyle/>
        <a:p>
          <a:endParaRPr lang="en-US"/>
        </a:p>
      </dgm:t>
    </dgm:pt>
    <dgm:pt modelId="{FAE5F0B6-986F-4696-842F-1018D753C25C}" type="sibTrans" cxnId="{CECFD86E-90F6-4011-96DB-D08CE695943F}">
      <dgm:prSet/>
      <dgm:spPr/>
      <dgm:t>
        <a:bodyPr/>
        <a:lstStyle/>
        <a:p>
          <a:endParaRPr lang="en-US"/>
        </a:p>
      </dgm:t>
    </dgm:pt>
    <dgm:pt modelId="{06A50936-84F8-4ADF-B0D3-23CDB71EF1B4}">
      <dgm:prSet phldr="0" custT="1"/>
      <dgm:spPr>
        <a:solidFill>
          <a:schemeClr val="accent6">
            <a:lumMod val="20000"/>
            <a:lumOff val="80000"/>
            <a:alpha val="90000"/>
          </a:schemeClr>
        </a:solidFill>
      </dgm:spPr>
      <dgm:t>
        <a:bodyPr/>
        <a:lstStyle/>
        <a:p>
          <a:pPr rtl="0"/>
          <a:r>
            <a:rPr lang="en-US" sz="1200" dirty="0">
              <a:latin typeface="Arial"/>
              <a:cs typeface="Arial"/>
            </a:rPr>
            <a:t>Remission programme</a:t>
          </a:r>
        </a:p>
      </dgm:t>
    </dgm:pt>
    <dgm:pt modelId="{23EE9807-44D5-4788-A897-012F504FC00C}" type="parTrans" cxnId="{308C02A8-C995-4B53-8505-EDB9748EBAFD}">
      <dgm:prSet/>
      <dgm:spPr/>
      <dgm:t>
        <a:bodyPr/>
        <a:lstStyle/>
        <a:p>
          <a:endParaRPr lang="en-US"/>
        </a:p>
      </dgm:t>
    </dgm:pt>
    <dgm:pt modelId="{914160E3-9A51-4DCD-AD4E-632623834404}" type="sibTrans" cxnId="{308C02A8-C995-4B53-8505-EDB9748EBAFD}">
      <dgm:prSet/>
      <dgm:spPr/>
      <dgm:t>
        <a:bodyPr/>
        <a:lstStyle/>
        <a:p>
          <a:endParaRPr lang="en-US"/>
        </a:p>
      </dgm:t>
    </dgm:pt>
    <dgm:pt modelId="{2A8F3C4E-087D-4D74-AFAD-AA79591D795F}">
      <dgm:prSet phldr="0" custT="1"/>
      <dgm:spPr>
        <a:solidFill>
          <a:schemeClr val="accent6">
            <a:lumMod val="20000"/>
            <a:lumOff val="80000"/>
            <a:alpha val="90000"/>
          </a:schemeClr>
        </a:solidFill>
      </dgm:spPr>
      <dgm:t>
        <a:bodyPr/>
        <a:lstStyle/>
        <a:p>
          <a:pPr rtl="0"/>
          <a:r>
            <a:rPr lang="en-US" sz="1200" dirty="0">
              <a:latin typeface="Arial"/>
              <a:cs typeface="Arial"/>
            </a:rPr>
            <a:t>Contraception services</a:t>
          </a:r>
        </a:p>
      </dgm:t>
    </dgm:pt>
    <dgm:pt modelId="{B1D3A48F-C867-4AC4-BE7F-0C9D405A81C4}" type="parTrans" cxnId="{81B7B9C2-00CD-4263-8BDF-3FDD48D942BE}">
      <dgm:prSet/>
      <dgm:spPr/>
      <dgm:t>
        <a:bodyPr/>
        <a:lstStyle/>
        <a:p>
          <a:endParaRPr lang="en-US"/>
        </a:p>
      </dgm:t>
    </dgm:pt>
    <dgm:pt modelId="{6E4AC04C-35A6-4C9E-AB88-83F83CA902D9}" type="sibTrans" cxnId="{81B7B9C2-00CD-4263-8BDF-3FDD48D942BE}">
      <dgm:prSet/>
      <dgm:spPr/>
      <dgm:t>
        <a:bodyPr/>
        <a:lstStyle/>
        <a:p>
          <a:endParaRPr lang="en-US"/>
        </a:p>
      </dgm:t>
    </dgm:pt>
    <dgm:pt modelId="{B01B9531-485E-4C7F-9FCF-5F366BAD6AE4}">
      <dgm:prSet phldr="0" custT="1"/>
      <dgm:spPr>
        <a:solidFill>
          <a:schemeClr val="accent6">
            <a:lumMod val="20000"/>
            <a:lumOff val="80000"/>
            <a:alpha val="90000"/>
          </a:schemeClr>
        </a:solidFill>
      </dgm:spPr>
      <dgm:t>
        <a:bodyPr/>
        <a:lstStyle/>
        <a:p>
          <a:r>
            <a:rPr lang="en-US" sz="1200" dirty="0">
              <a:latin typeface="Arial"/>
              <a:cs typeface="Arial"/>
            </a:rPr>
            <a:t>Pre-conception clinics</a:t>
          </a:r>
        </a:p>
      </dgm:t>
    </dgm:pt>
    <dgm:pt modelId="{B514D355-E757-4BA9-A51D-1281F933D247}" type="parTrans" cxnId="{399BED23-73E7-428B-9ED7-60C12A72D29E}">
      <dgm:prSet/>
      <dgm:spPr/>
      <dgm:t>
        <a:bodyPr/>
        <a:lstStyle/>
        <a:p>
          <a:endParaRPr lang="en-US"/>
        </a:p>
      </dgm:t>
    </dgm:pt>
    <dgm:pt modelId="{C0184F9C-7DD3-4F34-8442-220DBA882C73}" type="sibTrans" cxnId="{399BED23-73E7-428B-9ED7-60C12A72D29E}">
      <dgm:prSet/>
      <dgm:spPr/>
      <dgm:t>
        <a:bodyPr/>
        <a:lstStyle/>
        <a:p>
          <a:endParaRPr lang="en-US"/>
        </a:p>
      </dgm:t>
    </dgm:pt>
    <dgm:pt modelId="{AF5858E5-EA7C-42D0-9E4E-62DD301ACD7C}" type="pres">
      <dgm:prSet presAssocID="{4BB13B68-D6DD-4634-ABB4-B5F0B07BD36C}" presName="Name0" presStyleCnt="0">
        <dgm:presLayoutVars>
          <dgm:dir/>
          <dgm:animLvl val="lvl"/>
          <dgm:resizeHandles/>
        </dgm:presLayoutVars>
      </dgm:prSet>
      <dgm:spPr/>
      <dgm:t>
        <a:bodyPr/>
        <a:lstStyle/>
        <a:p>
          <a:endParaRPr lang="en-US"/>
        </a:p>
      </dgm:t>
    </dgm:pt>
    <dgm:pt modelId="{299E6620-D6AE-4CBB-8B06-2618C5CE5C07}" type="pres">
      <dgm:prSet presAssocID="{10CD8E65-3664-4085-BBEF-6607909FE0A9}" presName="linNode" presStyleCnt="0"/>
      <dgm:spPr/>
    </dgm:pt>
    <dgm:pt modelId="{ED92BAE6-C51C-441F-86E0-7C6490DD3A37}" type="pres">
      <dgm:prSet presAssocID="{10CD8E65-3664-4085-BBEF-6607909FE0A9}" presName="parentShp" presStyleLbl="node1" presStyleIdx="0" presStyleCnt="2" custScaleY="130120">
        <dgm:presLayoutVars>
          <dgm:bulletEnabled val="1"/>
        </dgm:presLayoutVars>
      </dgm:prSet>
      <dgm:spPr/>
      <dgm:t>
        <a:bodyPr/>
        <a:lstStyle/>
        <a:p>
          <a:endParaRPr lang="en-US"/>
        </a:p>
      </dgm:t>
    </dgm:pt>
    <dgm:pt modelId="{AF4FC20D-9377-4F80-86CB-35B9275BD810}" type="pres">
      <dgm:prSet presAssocID="{10CD8E65-3664-4085-BBEF-6607909FE0A9}" presName="childShp" presStyleLbl="bgAccFollowNode1" presStyleIdx="0" presStyleCnt="2" custScaleY="126574">
        <dgm:presLayoutVars>
          <dgm:bulletEnabled val="1"/>
        </dgm:presLayoutVars>
      </dgm:prSet>
      <dgm:spPr/>
      <dgm:t>
        <a:bodyPr/>
        <a:lstStyle/>
        <a:p>
          <a:endParaRPr lang="en-US"/>
        </a:p>
      </dgm:t>
    </dgm:pt>
    <dgm:pt modelId="{A63FA4BA-75C5-478D-AC5C-E3A24BEEE4E2}" type="pres">
      <dgm:prSet presAssocID="{AEC9B672-ED54-40BA-ADE3-CCDE00EC256A}" presName="spacing" presStyleCnt="0"/>
      <dgm:spPr/>
    </dgm:pt>
    <dgm:pt modelId="{34F3B62D-0082-4A4A-AF71-F7AB21EBE0C5}" type="pres">
      <dgm:prSet presAssocID="{534C69AF-B473-4AE5-98FE-FC678716BD7E}" presName="linNode" presStyleCnt="0"/>
      <dgm:spPr/>
    </dgm:pt>
    <dgm:pt modelId="{4AB14874-5F66-4B14-93C4-7B5F350E8B61}" type="pres">
      <dgm:prSet presAssocID="{534C69AF-B473-4AE5-98FE-FC678716BD7E}" presName="parentShp" presStyleLbl="node1" presStyleIdx="1" presStyleCnt="2" custScaleY="126305">
        <dgm:presLayoutVars>
          <dgm:bulletEnabled val="1"/>
        </dgm:presLayoutVars>
      </dgm:prSet>
      <dgm:spPr/>
      <dgm:t>
        <a:bodyPr/>
        <a:lstStyle/>
        <a:p>
          <a:endParaRPr lang="en-US"/>
        </a:p>
      </dgm:t>
    </dgm:pt>
    <dgm:pt modelId="{705C3A5E-5462-4849-B2F0-7FCA8A775DC1}" type="pres">
      <dgm:prSet presAssocID="{534C69AF-B473-4AE5-98FE-FC678716BD7E}" presName="childShp" presStyleLbl="bgAccFollowNode1" presStyleIdx="1" presStyleCnt="2" custScaleY="173085">
        <dgm:presLayoutVars>
          <dgm:bulletEnabled val="1"/>
        </dgm:presLayoutVars>
      </dgm:prSet>
      <dgm:spPr/>
      <dgm:t>
        <a:bodyPr/>
        <a:lstStyle/>
        <a:p>
          <a:endParaRPr lang="en-US"/>
        </a:p>
      </dgm:t>
    </dgm:pt>
  </dgm:ptLst>
  <dgm:cxnLst>
    <dgm:cxn modelId="{12A92A9D-55CC-4A62-9E0F-B98373A94F77}" srcId="{4BB13B68-D6DD-4634-ABB4-B5F0B07BD36C}" destId="{10CD8E65-3664-4085-BBEF-6607909FE0A9}" srcOrd="0" destOrd="0" parTransId="{A5444322-E89C-4689-99FA-155DD76DD1C8}" sibTransId="{AEC9B672-ED54-40BA-ADE3-CCDE00EC256A}"/>
    <dgm:cxn modelId="{A94B5773-A7F9-4C05-84C9-72D846D156A5}" srcId="{534C69AF-B473-4AE5-98FE-FC678716BD7E}" destId="{E26F2CF9-186B-4106-84DD-4329D8E29C07}" srcOrd="2" destOrd="0" parTransId="{DC203A30-43A3-43E6-AEEF-EF19EAFD449B}" sibTransId="{D13CF7D0-D74D-4A9C-B2C6-FB25CB9EA4ED}"/>
    <dgm:cxn modelId="{4D457C7A-E5CA-4EF8-B50C-BFFF22E3DDE7}" type="presOf" srcId="{4BB13B68-D6DD-4634-ABB4-B5F0B07BD36C}" destId="{AF5858E5-EA7C-42D0-9E4E-62DD301ACD7C}" srcOrd="0" destOrd="0" presId="urn:microsoft.com/office/officeart/2005/8/layout/vList6"/>
    <dgm:cxn modelId="{6E1E6C2B-E5C6-480C-BE10-D1638E5554FC}" srcId="{10CD8E65-3664-4085-BBEF-6607909FE0A9}" destId="{036B3A3B-A14F-47C5-B431-4646710D26E6}" srcOrd="3" destOrd="0" parTransId="{E0E76C5A-CC12-4023-B0BF-80A962E376D7}" sibTransId="{7C734693-2429-4149-803D-035A490EB59A}"/>
    <dgm:cxn modelId="{B5E6171F-3894-4AC2-8119-90740EA360F1}" type="presOf" srcId="{2A8F3C4E-087D-4D74-AFAD-AA79591D795F}" destId="{705C3A5E-5462-4849-B2F0-7FCA8A775DC1}" srcOrd="0" destOrd="6" presId="urn:microsoft.com/office/officeart/2005/8/layout/vList6"/>
    <dgm:cxn modelId="{A97A40C0-E239-45AC-94F1-6714F07C4F2B}" srcId="{534C69AF-B473-4AE5-98FE-FC678716BD7E}" destId="{5AA31BEE-782D-467C-9404-6CB384125C4B}" srcOrd="4" destOrd="0" parTransId="{4EF76EBD-A2F5-4578-B43B-7AAB9BC5E0BA}" sibTransId="{E1C49882-9E1C-4106-A600-7C37680CD9E2}"/>
    <dgm:cxn modelId="{B993B977-7207-438E-9986-D2C3F2FA1674}" type="presOf" srcId="{036B3A3B-A14F-47C5-B431-4646710D26E6}" destId="{AF4FC20D-9377-4F80-86CB-35B9275BD810}" srcOrd="0" destOrd="3" presId="urn:microsoft.com/office/officeart/2005/8/layout/vList6"/>
    <dgm:cxn modelId="{CECFD86E-90F6-4011-96DB-D08CE695943F}" srcId="{534C69AF-B473-4AE5-98FE-FC678716BD7E}" destId="{9BB9E721-F725-4912-9D81-EFA9C4434A9B}" srcOrd="3" destOrd="0" parTransId="{15215D90-75B5-443F-9330-F791A062CBF8}" sibTransId="{FAE5F0B6-986F-4696-842F-1018D753C25C}"/>
    <dgm:cxn modelId="{5430ED47-32BB-409A-BC45-8F09BE6EDFBA}" type="presOf" srcId="{B98D4EE1-CB9D-4D40-B40C-B0AD249E1A3C}" destId="{AF4FC20D-9377-4F80-86CB-35B9275BD810}" srcOrd="0" destOrd="1" presId="urn:microsoft.com/office/officeart/2005/8/layout/vList6"/>
    <dgm:cxn modelId="{29B1742D-808B-4EB7-8316-8D666263EAB5}" type="presOf" srcId="{9BB9E721-F725-4912-9D81-EFA9C4434A9B}" destId="{705C3A5E-5462-4849-B2F0-7FCA8A775DC1}" srcOrd="0" destOrd="3" presId="urn:microsoft.com/office/officeart/2005/8/layout/vList6"/>
    <dgm:cxn modelId="{0B9F7762-7BA9-404C-92F4-A6C820756F95}" type="presOf" srcId="{A58714D1-FFAC-4A3F-9712-662740219833}" destId="{705C3A5E-5462-4849-B2F0-7FCA8A775DC1}" srcOrd="0" destOrd="0" presId="urn:microsoft.com/office/officeart/2005/8/layout/vList6"/>
    <dgm:cxn modelId="{DB175DEA-BE36-44BD-8C4B-B40B98A6DE98}" type="presOf" srcId="{A7750E05-58DB-41DF-BA30-E52CBCF8BD95}" destId="{AF4FC20D-9377-4F80-86CB-35B9275BD810}" srcOrd="0" destOrd="0" presId="urn:microsoft.com/office/officeart/2005/8/layout/vList6"/>
    <dgm:cxn modelId="{81886646-4324-4225-A854-A8904030D498}" type="presOf" srcId="{C4CBBC97-8D06-47E4-BA03-DAC704582306}" destId="{705C3A5E-5462-4849-B2F0-7FCA8A775DC1}" srcOrd="0" destOrd="1" presId="urn:microsoft.com/office/officeart/2005/8/layout/vList6"/>
    <dgm:cxn modelId="{22E9565F-41EE-4592-AC7A-EF756785486E}" srcId="{10CD8E65-3664-4085-BBEF-6607909FE0A9}" destId="{52423D88-98F8-4C28-BB3B-4D885D3EAB77}" srcOrd="4" destOrd="0" parTransId="{B89F60DF-68E4-4ADB-9F68-881FADA567BC}" sibTransId="{DC88432D-68AE-4262-BF1F-3B407924F3A6}"/>
    <dgm:cxn modelId="{194BB5F3-C4F1-48F6-A536-05DC372B0399}" srcId="{10CD8E65-3664-4085-BBEF-6607909FE0A9}" destId="{A7750E05-58DB-41DF-BA30-E52CBCF8BD95}" srcOrd="0" destOrd="0" parTransId="{F61B3BB6-EA4F-4828-BFDD-68939685738F}" sibTransId="{BB07BB6F-1417-4BFB-8159-57704B9F251C}"/>
    <dgm:cxn modelId="{399BED23-73E7-428B-9ED7-60C12A72D29E}" srcId="{534C69AF-B473-4AE5-98FE-FC678716BD7E}" destId="{B01B9531-485E-4C7F-9FCF-5F366BAD6AE4}" srcOrd="7" destOrd="0" parTransId="{B514D355-E757-4BA9-A51D-1281F933D247}" sibTransId="{C0184F9C-7DD3-4F34-8442-220DBA882C73}"/>
    <dgm:cxn modelId="{719DCE1C-792E-4C12-9217-DDC1EC94E87B}" srcId="{534C69AF-B473-4AE5-98FE-FC678716BD7E}" destId="{C4CBBC97-8D06-47E4-BA03-DAC704582306}" srcOrd="1" destOrd="0" parTransId="{2A0589B7-9825-46F9-866B-B0C7E220AD9C}" sibTransId="{07C088AE-2DB9-4B16-9968-45145148E7C9}"/>
    <dgm:cxn modelId="{9566DE0B-CC95-4524-8339-FD1FD3E5F5E3}" type="presOf" srcId="{D204993F-3BAE-4C16-905A-159DFE1DD160}" destId="{AF4FC20D-9377-4F80-86CB-35B9275BD810}" srcOrd="0" destOrd="2" presId="urn:microsoft.com/office/officeart/2005/8/layout/vList6"/>
    <dgm:cxn modelId="{4B058EA6-B9BA-49FE-B2D1-B5E05FFD15B2}" type="presOf" srcId="{52423D88-98F8-4C28-BB3B-4D885D3EAB77}" destId="{AF4FC20D-9377-4F80-86CB-35B9275BD810}" srcOrd="0" destOrd="4" presId="urn:microsoft.com/office/officeart/2005/8/layout/vList6"/>
    <dgm:cxn modelId="{E0130C61-8324-46ED-AD01-13923740F1ED}" type="presOf" srcId="{B01B9531-485E-4C7F-9FCF-5F366BAD6AE4}" destId="{705C3A5E-5462-4849-B2F0-7FCA8A775DC1}" srcOrd="0" destOrd="7" presId="urn:microsoft.com/office/officeart/2005/8/layout/vList6"/>
    <dgm:cxn modelId="{A672802C-7A30-4F47-B5D9-027F5DBC031F}" type="presOf" srcId="{10CD8E65-3664-4085-BBEF-6607909FE0A9}" destId="{ED92BAE6-C51C-441F-86E0-7C6490DD3A37}" srcOrd="0" destOrd="0" presId="urn:microsoft.com/office/officeart/2005/8/layout/vList6"/>
    <dgm:cxn modelId="{BCC1D7CF-3A6E-4D93-880F-D648F67FFD9A}" srcId="{10CD8E65-3664-4085-BBEF-6607909FE0A9}" destId="{D204993F-3BAE-4C16-905A-159DFE1DD160}" srcOrd="2" destOrd="0" parTransId="{44A85FA6-0FB9-4E7D-B4AA-465D20468D71}" sibTransId="{4EB1E3E7-2583-4E0B-8898-E697829497F5}"/>
    <dgm:cxn modelId="{32012016-9AEA-4D16-B3AF-AD21F019D263}" type="presOf" srcId="{534C69AF-B473-4AE5-98FE-FC678716BD7E}" destId="{4AB14874-5F66-4B14-93C4-7B5F350E8B61}" srcOrd="0" destOrd="0" presId="urn:microsoft.com/office/officeart/2005/8/layout/vList6"/>
    <dgm:cxn modelId="{42D28CDA-D37F-4920-A0B5-1C942301ED11}" type="presOf" srcId="{5AA31BEE-782D-467C-9404-6CB384125C4B}" destId="{705C3A5E-5462-4849-B2F0-7FCA8A775DC1}" srcOrd="0" destOrd="4" presId="urn:microsoft.com/office/officeart/2005/8/layout/vList6"/>
    <dgm:cxn modelId="{A18262E1-6CF8-407F-8885-B357F9B1AA48}" srcId="{10CD8E65-3664-4085-BBEF-6607909FE0A9}" destId="{B98D4EE1-CB9D-4D40-B40C-B0AD249E1A3C}" srcOrd="1" destOrd="0" parTransId="{8B0EF961-1DB6-4582-8423-3FE3C4F7213A}" sibTransId="{826DDB18-E630-4A2D-BB79-E3D932D701DE}"/>
    <dgm:cxn modelId="{1797815C-19D5-4B32-AEC3-D4CF7A854D02}" srcId="{4BB13B68-D6DD-4634-ABB4-B5F0B07BD36C}" destId="{534C69AF-B473-4AE5-98FE-FC678716BD7E}" srcOrd="1" destOrd="0" parTransId="{8D217126-088E-4E30-912F-6EA4C49FEA41}" sibTransId="{1B9ECEEC-318D-44AA-99C1-1AFB0B988A48}"/>
    <dgm:cxn modelId="{308C02A8-C995-4B53-8505-EDB9748EBAFD}" srcId="{534C69AF-B473-4AE5-98FE-FC678716BD7E}" destId="{06A50936-84F8-4ADF-B0D3-23CDB71EF1B4}" srcOrd="5" destOrd="0" parTransId="{23EE9807-44D5-4788-A897-012F504FC00C}" sibTransId="{914160E3-9A51-4DCD-AD4E-632623834404}"/>
    <dgm:cxn modelId="{81B7B9C2-00CD-4263-8BDF-3FDD48D942BE}" srcId="{534C69AF-B473-4AE5-98FE-FC678716BD7E}" destId="{2A8F3C4E-087D-4D74-AFAD-AA79591D795F}" srcOrd="6" destOrd="0" parTransId="{B1D3A48F-C867-4AC4-BE7F-0C9D405A81C4}" sibTransId="{6E4AC04C-35A6-4C9E-AB88-83F83CA902D9}"/>
    <dgm:cxn modelId="{A71C894D-6757-4B56-8135-3FF621EBC5BF}" type="presOf" srcId="{06A50936-84F8-4ADF-B0D3-23CDB71EF1B4}" destId="{705C3A5E-5462-4849-B2F0-7FCA8A775DC1}" srcOrd="0" destOrd="5" presId="urn:microsoft.com/office/officeart/2005/8/layout/vList6"/>
    <dgm:cxn modelId="{68A692C8-A473-4C03-84E1-BCCC9E82954B}" srcId="{534C69AF-B473-4AE5-98FE-FC678716BD7E}" destId="{A58714D1-FFAC-4A3F-9712-662740219833}" srcOrd="0" destOrd="0" parTransId="{62C73203-683A-477E-A06C-FAEDF2F6C6C8}" sibTransId="{72CE2498-038A-483E-BEE9-CFD98500D5C9}"/>
    <dgm:cxn modelId="{C873E1AA-23F7-4B56-847A-100C3D960877}" type="presOf" srcId="{E26F2CF9-186B-4106-84DD-4329D8E29C07}" destId="{705C3A5E-5462-4849-B2F0-7FCA8A775DC1}" srcOrd="0" destOrd="2" presId="urn:microsoft.com/office/officeart/2005/8/layout/vList6"/>
    <dgm:cxn modelId="{240FDED2-AFC0-4559-BFEC-25E04986F0ED}" type="presParOf" srcId="{AF5858E5-EA7C-42D0-9E4E-62DD301ACD7C}" destId="{299E6620-D6AE-4CBB-8B06-2618C5CE5C07}" srcOrd="0" destOrd="0" presId="urn:microsoft.com/office/officeart/2005/8/layout/vList6"/>
    <dgm:cxn modelId="{F8833723-3A54-4E41-892A-9918ED86CF72}" type="presParOf" srcId="{299E6620-D6AE-4CBB-8B06-2618C5CE5C07}" destId="{ED92BAE6-C51C-441F-86E0-7C6490DD3A37}" srcOrd="0" destOrd="0" presId="urn:microsoft.com/office/officeart/2005/8/layout/vList6"/>
    <dgm:cxn modelId="{DD08B58C-6BD2-4402-8C25-8B1D77B1A993}" type="presParOf" srcId="{299E6620-D6AE-4CBB-8B06-2618C5CE5C07}" destId="{AF4FC20D-9377-4F80-86CB-35B9275BD810}" srcOrd="1" destOrd="0" presId="urn:microsoft.com/office/officeart/2005/8/layout/vList6"/>
    <dgm:cxn modelId="{A4681C1E-EC7D-4408-A6ED-83BA08F760BE}" type="presParOf" srcId="{AF5858E5-EA7C-42D0-9E4E-62DD301ACD7C}" destId="{A63FA4BA-75C5-478D-AC5C-E3A24BEEE4E2}" srcOrd="1" destOrd="0" presId="urn:microsoft.com/office/officeart/2005/8/layout/vList6"/>
    <dgm:cxn modelId="{C110C02F-28E7-4D2C-9A4E-5E80D28A2BD1}" type="presParOf" srcId="{AF5858E5-EA7C-42D0-9E4E-62DD301ACD7C}" destId="{34F3B62D-0082-4A4A-AF71-F7AB21EBE0C5}" srcOrd="2" destOrd="0" presId="urn:microsoft.com/office/officeart/2005/8/layout/vList6"/>
    <dgm:cxn modelId="{BAB0B391-0BDB-46D5-8F2F-057F45F94A1C}" type="presParOf" srcId="{34F3B62D-0082-4A4A-AF71-F7AB21EBE0C5}" destId="{4AB14874-5F66-4B14-93C4-7B5F350E8B61}" srcOrd="0" destOrd="0" presId="urn:microsoft.com/office/officeart/2005/8/layout/vList6"/>
    <dgm:cxn modelId="{DE46B790-2B57-4E19-855E-69D0078FCB9B}" type="presParOf" srcId="{34F3B62D-0082-4A4A-AF71-F7AB21EBE0C5}" destId="{705C3A5E-5462-4849-B2F0-7FCA8A775DC1}"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FC20D-9377-4F80-86CB-35B9275BD810}">
      <dsp:nvSpPr>
        <dsp:cNvPr id="0" name=""/>
        <dsp:cNvSpPr/>
      </dsp:nvSpPr>
      <dsp:spPr>
        <a:xfrm>
          <a:off x="4674740" y="21976"/>
          <a:ext cx="7003552" cy="140121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Arial"/>
              <a:cs typeface="Arial"/>
            </a:rPr>
            <a:t>Completion of any remaining care processes</a:t>
          </a:r>
        </a:p>
        <a:p>
          <a:pPr marL="114300" lvl="1" indent="-114300" algn="l" defTabSz="533400">
            <a:lnSpc>
              <a:spcPct val="90000"/>
            </a:lnSpc>
            <a:spcBef>
              <a:spcPct val="0"/>
            </a:spcBef>
            <a:spcAft>
              <a:spcPct val="15000"/>
            </a:spcAft>
            <a:buChar char="••"/>
          </a:pPr>
          <a:r>
            <a:rPr lang="en-US" sz="1200" kern="1200" dirty="0">
              <a:latin typeface="Arial"/>
              <a:cs typeface="Arial"/>
            </a:rPr>
            <a:t>Consideration of potential misclassification of diabetes type</a:t>
          </a:r>
        </a:p>
        <a:p>
          <a:pPr marL="114300" lvl="1" indent="-114300" algn="l" defTabSz="533400">
            <a:lnSpc>
              <a:spcPct val="90000"/>
            </a:lnSpc>
            <a:spcBef>
              <a:spcPct val="0"/>
            </a:spcBef>
            <a:spcAft>
              <a:spcPct val="15000"/>
            </a:spcAft>
            <a:buChar char="••"/>
          </a:pPr>
          <a:r>
            <a:rPr lang="en-US" sz="1200" kern="1200" dirty="0">
              <a:latin typeface="Arial"/>
              <a:cs typeface="Arial"/>
            </a:rPr>
            <a:t>Optimisation of glycaemia, cardiovascular risk and weight</a:t>
          </a:r>
        </a:p>
        <a:p>
          <a:pPr marL="114300" lvl="1" indent="-114300" algn="l" defTabSz="533400">
            <a:lnSpc>
              <a:spcPct val="90000"/>
            </a:lnSpc>
            <a:spcBef>
              <a:spcPct val="0"/>
            </a:spcBef>
            <a:spcAft>
              <a:spcPct val="15000"/>
            </a:spcAft>
            <a:buChar char="••"/>
          </a:pPr>
          <a:r>
            <a:rPr lang="en-US" sz="1200" kern="1200" dirty="0">
              <a:latin typeface="Arial"/>
              <a:cs typeface="Arial"/>
            </a:rPr>
            <a:t>Contraception and planning for possibility of pregnancy</a:t>
          </a:r>
        </a:p>
        <a:p>
          <a:pPr marL="114300" lvl="1" indent="-114300" algn="l" defTabSz="533400">
            <a:lnSpc>
              <a:spcPct val="90000"/>
            </a:lnSpc>
            <a:spcBef>
              <a:spcPct val="0"/>
            </a:spcBef>
            <a:spcAft>
              <a:spcPct val="15000"/>
            </a:spcAft>
            <a:buChar char="••"/>
          </a:pPr>
          <a:r>
            <a:rPr lang="en-US" sz="1200" kern="1200" dirty="0">
              <a:latin typeface="Arial"/>
              <a:cs typeface="Arial"/>
            </a:rPr>
            <a:t>Psychological wellbeing services</a:t>
          </a:r>
        </a:p>
      </dsp:txBody>
      <dsp:txXfrm>
        <a:off x="4674740" y="197128"/>
        <a:ext cx="6478096" cy="1050913"/>
      </dsp:txXfrm>
    </dsp:sp>
    <dsp:sp modelId="{ED92BAE6-C51C-441F-86E0-7C6490DD3A37}">
      <dsp:nvSpPr>
        <dsp:cNvPr id="0" name=""/>
        <dsp:cNvSpPr/>
      </dsp:nvSpPr>
      <dsp:spPr>
        <a:xfrm>
          <a:off x="5705" y="2349"/>
          <a:ext cx="4669035" cy="14404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a:latin typeface="Arial"/>
              <a:cs typeface="Arial"/>
            </a:rPr>
            <a:t> For Delivery in the </a:t>
          </a:r>
          <a:r>
            <a:rPr lang="en-US" sz="2000" kern="1200" dirty="0" smtClean="0">
              <a:latin typeface="Arial"/>
              <a:cs typeface="Arial"/>
            </a:rPr>
            <a:t>f-2-f 30 minute reviews:</a:t>
          </a:r>
          <a:r>
            <a:rPr lang="en-US" sz="3700" kern="1200" dirty="0">
              <a:latin typeface="Arial"/>
              <a:cs typeface="Arial"/>
            </a:rPr>
            <a:t> </a:t>
          </a:r>
        </a:p>
      </dsp:txBody>
      <dsp:txXfrm>
        <a:off x="76023" y="72667"/>
        <a:ext cx="4528399" cy="1299836"/>
      </dsp:txXfrm>
    </dsp:sp>
    <dsp:sp modelId="{705C3A5E-5462-4849-B2F0-7FCA8A775DC1}">
      <dsp:nvSpPr>
        <dsp:cNvPr id="0" name=""/>
        <dsp:cNvSpPr/>
      </dsp:nvSpPr>
      <dsp:spPr>
        <a:xfrm>
          <a:off x="4674740" y="1553525"/>
          <a:ext cx="7003552" cy="1916109"/>
        </a:xfrm>
        <a:prstGeom prst="rightArrow">
          <a:avLst>
            <a:gd name="adj1" fmla="val 75000"/>
            <a:gd name="adj2" fmla="val 50000"/>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Arial"/>
              <a:cs typeface="Arial"/>
            </a:rPr>
            <a:t>Psychological wellbeing services </a:t>
          </a:r>
        </a:p>
        <a:p>
          <a:pPr marL="114300" lvl="1" indent="-114300" algn="l" defTabSz="533400" rtl="0">
            <a:lnSpc>
              <a:spcPct val="90000"/>
            </a:lnSpc>
            <a:spcBef>
              <a:spcPct val="0"/>
            </a:spcBef>
            <a:spcAft>
              <a:spcPct val="15000"/>
            </a:spcAft>
            <a:buChar char="••"/>
          </a:pPr>
          <a:r>
            <a:rPr lang="en-US" sz="1200" kern="1200" dirty="0">
              <a:latin typeface="Arial"/>
              <a:cs typeface="Arial"/>
            </a:rPr>
            <a:t>Weight management services</a:t>
          </a:r>
        </a:p>
        <a:p>
          <a:pPr marL="114300" lvl="1" indent="-114300" algn="l" defTabSz="533400" rtl="0">
            <a:lnSpc>
              <a:spcPct val="90000"/>
            </a:lnSpc>
            <a:spcBef>
              <a:spcPct val="0"/>
            </a:spcBef>
            <a:spcAft>
              <a:spcPct val="15000"/>
            </a:spcAft>
            <a:buChar char="••"/>
          </a:pPr>
          <a:r>
            <a:rPr lang="en-US" sz="1200" kern="1200" dirty="0">
              <a:latin typeface="Arial"/>
              <a:cs typeface="Arial"/>
            </a:rPr>
            <a:t>Structured education </a:t>
          </a:r>
        </a:p>
        <a:p>
          <a:pPr marL="114300" lvl="1" indent="-114300" algn="l" defTabSz="533400" rtl="0">
            <a:lnSpc>
              <a:spcPct val="90000"/>
            </a:lnSpc>
            <a:spcBef>
              <a:spcPct val="0"/>
            </a:spcBef>
            <a:spcAft>
              <a:spcPct val="15000"/>
            </a:spcAft>
            <a:buChar char="••"/>
          </a:pPr>
          <a:r>
            <a:rPr lang="en-US" sz="1200" kern="1200" dirty="0">
              <a:latin typeface="Arial"/>
              <a:cs typeface="Arial"/>
            </a:rPr>
            <a:t>Peer support</a:t>
          </a:r>
        </a:p>
        <a:p>
          <a:pPr marL="114300" lvl="1" indent="-114300" algn="l" defTabSz="533400" rtl="0">
            <a:lnSpc>
              <a:spcPct val="90000"/>
            </a:lnSpc>
            <a:spcBef>
              <a:spcPct val="0"/>
            </a:spcBef>
            <a:spcAft>
              <a:spcPct val="15000"/>
            </a:spcAft>
            <a:buChar char="••"/>
          </a:pPr>
          <a:r>
            <a:rPr lang="en-US" sz="1200" kern="1200" dirty="0">
              <a:latin typeface="Arial"/>
              <a:cs typeface="Arial"/>
            </a:rPr>
            <a:t>Social prescribing </a:t>
          </a:r>
        </a:p>
        <a:p>
          <a:pPr marL="114300" lvl="1" indent="-114300" algn="l" defTabSz="533400" rtl="0">
            <a:lnSpc>
              <a:spcPct val="90000"/>
            </a:lnSpc>
            <a:spcBef>
              <a:spcPct val="0"/>
            </a:spcBef>
            <a:spcAft>
              <a:spcPct val="15000"/>
            </a:spcAft>
            <a:buChar char="••"/>
          </a:pPr>
          <a:r>
            <a:rPr lang="en-US" sz="1200" kern="1200" dirty="0">
              <a:latin typeface="Arial"/>
              <a:cs typeface="Arial"/>
            </a:rPr>
            <a:t>Remission programme</a:t>
          </a:r>
        </a:p>
        <a:p>
          <a:pPr marL="114300" lvl="1" indent="-114300" algn="l" defTabSz="533400" rtl="0">
            <a:lnSpc>
              <a:spcPct val="90000"/>
            </a:lnSpc>
            <a:spcBef>
              <a:spcPct val="0"/>
            </a:spcBef>
            <a:spcAft>
              <a:spcPct val="15000"/>
            </a:spcAft>
            <a:buChar char="••"/>
          </a:pPr>
          <a:r>
            <a:rPr lang="en-US" sz="1200" kern="1200" dirty="0">
              <a:latin typeface="Arial"/>
              <a:cs typeface="Arial"/>
            </a:rPr>
            <a:t>Contraception services</a:t>
          </a:r>
        </a:p>
        <a:p>
          <a:pPr marL="114300" lvl="1" indent="-114300" algn="l" defTabSz="533400">
            <a:lnSpc>
              <a:spcPct val="90000"/>
            </a:lnSpc>
            <a:spcBef>
              <a:spcPct val="0"/>
            </a:spcBef>
            <a:spcAft>
              <a:spcPct val="15000"/>
            </a:spcAft>
            <a:buChar char="••"/>
          </a:pPr>
          <a:r>
            <a:rPr lang="en-US" sz="1200" kern="1200" dirty="0">
              <a:latin typeface="Arial"/>
              <a:cs typeface="Arial"/>
            </a:rPr>
            <a:t>Pre-conception clinics</a:t>
          </a:r>
        </a:p>
      </dsp:txBody>
      <dsp:txXfrm>
        <a:off x="4674740" y="1793039"/>
        <a:ext cx="6285011" cy="1437081"/>
      </dsp:txXfrm>
    </dsp:sp>
    <dsp:sp modelId="{4AB14874-5F66-4B14-93C4-7B5F350E8B61}">
      <dsp:nvSpPr>
        <dsp:cNvPr id="0" name=""/>
        <dsp:cNvSpPr/>
      </dsp:nvSpPr>
      <dsp:spPr>
        <a:xfrm>
          <a:off x="5705" y="1812460"/>
          <a:ext cx="4669035" cy="1398239"/>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a:latin typeface="Arial"/>
              <a:cs typeface="Arial"/>
            </a:rPr>
            <a:t>Supportive Services for onward referral: </a:t>
          </a:r>
        </a:p>
      </dsp:txBody>
      <dsp:txXfrm>
        <a:off x="73961" y="1880716"/>
        <a:ext cx="4532523" cy="126172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B39E-C8D0-42BD-BB68-281E18C3AAEE}" type="datetimeFigureOut">
              <a:rPr lang="en-GB" smtClean="0"/>
              <a:t>10/10/2023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1A67A8-FA7D-4D12-BCD0-58DBEFABDF3E}" type="slidenum">
              <a:rPr lang="en-GB" smtClean="0"/>
              <a:t>‹#›</a:t>
            </a:fld>
            <a:endParaRPr lang="en-GB" dirty="0"/>
          </a:p>
        </p:txBody>
      </p:sp>
    </p:spTree>
    <p:extLst>
      <p:ext uri="{BB962C8B-B14F-4D97-AF65-F5344CB8AC3E}">
        <p14:creationId xmlns:p14="http://schemas.microsoft.com/office/powerpoint/2010/main" val="221124512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2880" units="cm"/>
          <inkml:channel name="Y" type="integer" min="-1620" max="1080" units="cm"/>
          <inkml:channel name="T" type="integer" max="2.14748E9" units="dev"/>
        </inkml:traceFormat>
        <inkml:channelProperties>
          <inkml:channelProperty channel="X" name="resolution" value="93.20388" units="1/cm"/>
          <inkml:channelProperty channel="Y" name="resolution" value="155.17241" units="1/cm"/>
          <inkml:channelProperty channel="T" name="resolution" value="1" units="1/dev"/>
        </inkml:channelProperties>
      </inkml:inkSource>
      <inkml:timestamp xml:id="ts0" timeString="2023-09-28T09:24:13.95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26 17 0,'19'0'109,"0"0"-93,-6 0-16,-1 0 16,8 0-1,-14 0 1,0 0-16,7 0 0,-6 0 16,-1 0-1,7 0 1,-7 0-1,1 0-15,-1 0 16,0 5 0,-6 0-16,7-5 15,-1 0 1,1 0-16,5 0 16,-5 0-1,-1 0 1,13 0-1,-6 0 1,0 0 0,-7 0-16,1 0 15,-1 0-15,1 0 16,-1 0 0,0 0-1,1 4 1,6-4 46,-7 0 173,0 5-220,-6 0 1,0 0-16,7 5 47,-7-1-32,0-4 1,0 0-16,13 5 16,-13-5 15,0-1-15,0 1 15,0 5 0,0-5-15,-13-5 218,6 0-218,-5 0-1,-1 0-15,0 0 16,7 0 0,-1 0-16,-6 0 15,7 0 1,0-5-16,-1 5 15,1 0 1,-1 0-16,1 0 16,0 0-1,-1-5 1,1 5 0,-1 0-1,-5 0 1,5 0 15,1 0 0,-7 0-15,7 0 0,-1 0-1,1 0 1,-7 0-1,7 0 17,-1 0-17,-6 0 1,7 0 0,0 0-1,-7 0 16,6 0-15,1 0 93,0 0 16,-7 0-46,13-5-48,-7 5-16,1 0 142,-7 0-32,7 0-63,0 0 32,-1 0 31,1 0-47,-1 0 16,1 0 515,6 10-593,0-5-1,0 0 1,0 0 0,6-5 296,1 0-296,6 0-16,-1 0 15,14 0-15,-13 0 16,6 0-16,-6 0 16,6 0-16,-13 0 15,1 0-15,5 0 16,1 0-16,0 0 16,-7 0-16,1 0 15,-1 0 1,7 0-16,-7 0 15,7 9 1,-6-9-16,-1 0 16,0 0-16,1 0 31,-1 0-31,1 0 16,-1 0-1,0 0 1,7 0 31,-6 0 15,-1 0 1,7 0 30,-7 0-77,1 0 0,-1 0 46,7 0 16</inkml:trace>
</inkml:ink>
</file>

<file path=ppt/ink/ink2.xml><?xml version="1.0" encoding="utf-8"?>
<inkml:ink xmlns:inkml="http://www.w3.org/2003/InkML">
  <inkml:definitions>
    <inkml:context xml:id="ctx0">
      <inkml:inkSource xml:id="inkSrc0">
        <inkml:traceFormat>
          <inkml:channel name="X" type="integer" max="2880" units="cm"/>
          <inkml:channel name="Y" type="integer" min="-1620" max="1080" units="cm"/>
          <inkml:channel name="T" type="integer" max="2.14748E9" units="dev"/>
        </inkml:traceFormat>
        <inkml:channelProperties>
          <inkml:channelProperty channel="X" name="resolution" value="93.20388" units="1/cm"/>
          <inkml:channelProperty channel="Y" name="resolution" value="155.17241" units="1/cm"/>
          <inkml:channelProperty channel="T" name="resolution" value="1" units="1/dev"/>
        </inkml:channelProperties>
      </inkml:inkSource>
      <inkml:timestamp xml:id="ts0" timeString="2023-09-28T09:24:19.13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0,'24'0'125,"75"0"-110,24 0-15,-98 0 16,99 0-16,-26 0 16,-48 0-16,73 0 15,-24 0-15,-1 0 16,1 0-16,49 0 16,-24 0-16,-26 0 15,-24 0-15,50 0 16,-26 0-16,26 0 15,-50 0-15,0 0 16,-25 0-16,25 0 16,-49 0-16,0 0 15,24 0-15,-24 0 16,49 0 0,-50 0-16,1 0 15,0 0-15,24 0 16,-24 0-1,-1 0 1,1 0-16,0 0 16,24 0-16,-24 0 15,24 0-15,-24 0 16,73 0-16,-73 0 16,0 0-16,74 0 15,-75 0 1,26 0-16,-26 0 15,1 0-15,49 0 16,-49 0 0,49 0-16,-50 0 15,26 0-15,-1 0 16,0 0-16,-24 0 16,0 0-16,24 0 15,-24 0-15,24 0 16,-24 0-16,24 0 15,25 0-15,-24 0 16,24 0-16,-50 0 16,75 0-1,-50 0-15,25 0 0,25 0 16,-50 0-16,50 0 16,-25 0-1,-25 0-15,1 0 16,24 0-16,-25 0 15,-24 0-15,0 0 16,24 0-16,-24 0 16,24 0-16,0 0 15,-24 0-15,24 0 16,1 0 0,-1 0-16,-24 0 15,24 0-15,0 0 16,1 0-16,-1 0 15,-24 0-15,24 0 16,50 0-16,-74 0 16,73 0-16,50 0 15,-98 0-15,24 0 16,0 0-16,-25 0 16,0 0-16,1 0 15,-1 0-15,-24 0 16,24 0-16,-24 0 15,-1 0-15,51 0 16,-26 0-16,50 0 16,-1 0-1,-48 0-15,24 0 16,-50 0 0,1 0-16,24 0 15,-24 0 1</inkml:trace>
</inkml:ink>
</file>

<file path=ppt/ink/ink3.xml><?xml version="1.0" encoding="utf-8"?>
<inkml:ink xmlns:inkml="http://www.w3.org/2003/InkML">
  <inkml:definitions>
    <inkml:context xml:id="ctx0">
      <inkml:inkSource xml:id="inkSrc0">
        <inkml:traceFormat>
          <inkml:channel name="X" type="integer" max="2880" units="cm"/>
          <inkml:channel name="Y" type="integer" min="-1620" max="1080" units="cm"/>
          <inkml:channel name="T" type="integer" max="2.14748E9" units="dev"/>
        </inkml:traceFormat>
        <inkml:channelProperties>
          <inkml:channelProperty channel="X" name="resolution" value="93.20388" units="1/cm"/>
          <inkml:channelProperty channel="Y" name="resolution" value="155.17241" units="1/cm"/>
          <inkml:channelProperty channel="T" name="resolution" value="1" units="1/dev"/>
        </inkml:channelProperties>
      </inkml:inkSource>
      <inkml:timestamp xml:id="ts0" timeString="2023-09-28T09:24:21.40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0,'56'0'79,"1"0"-79,27 0 15,58 0-15,-58 0 16,1 0-16,0 0 15,-29 0-15,57 0 16,-85 0-16,29 0 16,-29 0-16,0 0 15,0 0-15,29 0 32,-29 0-1</inkml:trace>
</inkml:ink>
</file>

<file path=ppt/ink/ink4.xml><?xml version="1.0" encoding="utf-8"?>
<inkml:ink xmlns:inkml="http://www.w3.org/2003/InkML">
  <inkml:definitions>
    <inkml:context xml:id="ctx0">
      <inkml:inkSource xml:id="inkSrc0">
        <inkml:traceFormat>
          <inkml:channel name="X" type="integer" max="2880" units="cm"/>
          <inkml:channel name="Y" type="integer" min="-1620" max="1080" units="cm"/>
          <inkml:channel name="T" type="integer" max="2.14748E9" units="dev"/>
        </inkml:traceFormat>
        <inkml:channelProperties>
          <inkml:channelProperty channel="X" name="resolution" value="93.20388" units="1/cm"/>
          <inkml:channelProperty channel="Y" name="resolution" value="155.17241" units="1/cm"/>
          <inkml:channelProperty channel="T" name="resolution" value="1" units="1/dev"/>
        </inkml:channelProperties>
      </inkml:inkSource>
      <inkml:timestamp xml:id="ts0" timeString="2023-09-28T09:24:30.08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112 73 0,'29'0'157,"-1"0"-157,57 0 0,-1 0 15,29 0 1,0 0-16,-28 0 15,-1 0-15,1 0 16,28 0-16,-28 0 16,-1 11-16,1-11 15,-29 0-15,29 0 16,-29 0-16,57 0 16,-84 0-16,83 0 15,-55 0-15,-1 0 16,29 0-16,28 0 15,-28 0-15,27 0 16,-27 6 0,28-6-16,0 0 15,56 6-15,-84-1 16,56-5-16,-113 0 16,85 0-16,-28 6 15,-29 0-15,1-6 16,-29 0-16,57 0 15,-29 0-15,0 0 16,-27 0-16,-1 0 16,28 0-16,1 0 15,-29 0-15,28 0 16,1 0-16,-1 0 16,-27 0-1,-1 0 1,0 0-16,28 0 15,-27 0-15,-1 0 16,28 0 0,-27 0-16,-1 0 15,0 0-15,28 0 16,-27 0 0,-1 0-1,28 0 1,-27 0-1,-1 0-15,0 0 16,0 0 0,0 0-1,1 0-15,-1 0 16,28 0-16,-27 0 16,-1 0-1,56 0 1,-55 0-16,-1 0 15,28 0 1,-27 0-16,55 0 16,-56 0-1,29 0-15,28 0 16,-29 0-16,0 0 16,1 0-16,-29 0 15,29 5-15,-29-5 16,-28 6-16,28-6 15,0 0-15,0 0 16,1 0-16,-1 0 16,28 0-1,-27 0-15,-1 0 16,0 0-16,28 0 31,-27 0-31,-29 6 16,28-6-16,28 0 15,-27 0-15,-1 0 16,0 0-16,0 0 16,0 0-16,1 0 15,-1 0 1,28 0 0,-27 0 15,-1 0 141,-28-6-157,0 0-15,0 1 47,0-7-16,0 7-31,0-1 32,-28 0 46,28 1-31,-29-1-32,1-6 32,0 12-16,0 0-15,-1 0 0,1-5-1,0 5 1,0 0-16,0 0 16,-1 0-16,-27 0 15,28 0-15,-1 0 16,-27 0-1,28 0-15,0 0 16,-57 0-16,57 0 16,-57 0-1,57 0-15,0 0 16,-57 0-16,28 0 16,-27 0-16,27 0 15,-27 0-15,27 0 16,-27 0-16,-58-12 15,58 12-15,-1 0 16,-112-11-16,168 11 16,-84-6-16,85 6 15,-85 0-15,57 0 32,-1 0-32,1 0 15,-29 0-15,57 0 16,-28 0-16,-1 0 15,1 0-15,28 0 16,-57 0-16,0 0 16,29 0-1,28 0-15,-29 0 16,1-5-16,27 5 16,-27 0-16,28 0 15,0 0 1,-29 0-16,29 0 15,0 0 1,-29 0 0,29 0-16,0 0 15,-57 0-15,57 0 16,0 0-16,-29 0 31,29 0-15,-28 0-16,-1 0 15,29 0-15,-29 0 0,29 0 16,-28 0 0,28 0-16,-57 0 0,57 0 15,-1 0 1,-55 0-16,56 0 16,-29 0-1,29 0-15,0 0 16,-57 0-16,29 0 15,27 0-15,1 0 16,0 0-16,0 0 16,-1 0-16,-27 0 15,28 0-15,0 0 16,-29 0 0,-84-12-16,113 12 15,0 0 1,-1 0-1,-27 0-15,28 0 16,-1 0-16,1 0 16,0 0-1,0-5 1,0 5 0,-1 0-1,-27 0 1,28 0-1,-1 0 1,-27 0 0,28 0-1,0 0 17,-29 0-17,29 0 16,0 0-31,-1 0 32,-27 0-17,28 0 1,-29 5 0,1-5 30,-1 6-30,29-6 47,0 0-32,0 6-16,0-6 48,-29 11-47,29-11 109,0 0-47,-1 0-47,-27 0 47,28 0-62,0 0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BFEC9-5A8C-4817-8B8F-59A3F3EB2ECC}" type="datetimeFigureOut">
              <a:rPr lang="en-GB" smtClean="0"/>
              <a:t>10/10/2023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D2CB2-BBBF-4505-BB0A-F6BB45720F16}" type="slidenum">
              <a:rPr lang="en-GB" smtClean="0"/>
              <a:t>‹#›</a:t>
            </a:fld>
            <a:endParaRPr lang="en-GB" dirty="0"/>
          </a:p>
        </p:txBody>
      </p:sp>
    </p:spTree>
    <p:extLst>
      <p:ext uri="{BB962C8B-B14F-4D97-AF65-F5344CB8AC3E}">
        <p14:creationId xmlns:p14="http://schemas.microsoft.com/office/powerpoint/2010/main" val="961795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07FC0-B3DD-2943-8091-CCBD096DE00C}" type="slidenum">
              <a:rPr lang="en-US" smtClean="0"/>
              <a:t>7</a:t>
            </a:fld>
            <a:endParaRPr lang="en-US" dirty="0"/>
          </a:p>
        </p:txBody>
      </p:sp>
    </p:spTree>
    <p:extLst>
      <p:ext uri="{BB962C8B-B14F-4D97-AF65-F5344CB8AC3E}">
        <p14:creationId xmlns:p14="http://schemas.microsoft.com/office/powerpoint/2010/main" val="35945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07FC0-B3DD-2943-8091-CCBD096DE00C}" type="slidenum">
              <a:rPr lang="en-US" smtClean="0"/>
              <a:t>8</a:t>
            </a:fld>
            <a:endParaRPr lang="en-US" dirty="0"/>
          </a:p>
        </p:txBody>
      </p:sp>
    </p:spTree>
    <p:extLst>
      <p:ext uri="{BB962C8B-B14F-4D97-AF65-F5344CB8AC3E}">
        <p14:creationId xmlns:p14="http://schemas.microsoft.com/office/powerpoint/2010/main" val="3075162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07FC0-B3DD-2943-8091-CCBD096DE00C}" type="slidenum">
              <a:rPr lang="en-US" smtClean="0"/>
              <a:t>11</a:t>
            </a:fld>
            <a:endParaRPr lang="en-US" dirty="0"/>
          </a:p>
        </p:txBody>
      </p:sp>
    </p:spTree>
    <p:extLst>
      <p:ext uri="{BB962C8B-B14F-4D97-AF65-F5344CB8AC3E}">
        <p14:creationId xmlns:p14="http://schemas.microsoft.com/office/powerpoint/2010/main" val="353363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07FC0-B3DD-2943-8091-CCBD096DE00C}" type="slidenum">
              <a:rPr lang="en-US" smtClean="0"/>
              <a:t>12</a:t>
            </a:fld>
            <a:endParaRPr lang="en-US" dirty="0"/>
          </a:p>
        </p:txBody>
      </p:sp>
    </p:spTree>
    <p:extLst>
      <p:ext uri="{BB962C8B-B14F-4D97-AF65-F5344CB8AC3E}">
        <p14:creationId xmlns:p14="http://schemas.microsoft.com/office/powerpoint/2010/main" val="202338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F07FC0-B3DD-2943-8091-CCBD096DE00C}" type="slidenum">
              <a:rPr lang="en-US" smtClean="0"/>
              <a:t>13</a:t>
            </a:fld>
            <a:endParaRPr lang="en-US" dirty="0"/>
          </a:p>
        </p:txBody>
      </p:sp>
    </p:spTree>
    <p:extLst>
      <p:ext uri="{BB962C8B-B14F-4D97-AF65-F5344CB8AC3E}">
        <p14:creationId xmlns:p14="http://schemas.microsoft.com/office/powerpoint/2010/main" val="1263099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116632"/>
            <a:ext cx="2233639" cy="744546"/>
          </a:xfrm>
          <a:prstGeom prst="rect">
            <a:avLst/>
          </a:prstGeom>
          <a:noFill/>
          <a:ln>
            <a:noFill/>
          </a:ln>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4190" y="215642"/>
            <a:ext cx="2018474" cy="621069"/>
          </a:xfrm>
          <a:prstGeom prst="rect">
            <a:avLst/>
          </a:prstGeom>
        </p:spPr>
      </p:pic>
    </p:spTree>
    <p:extLst>
      <p:ext uri="{BB962C8B-B14F-4D97-AF65-F5344CB8AC3E}">
        <p14:creationId xmlns:p14="http://schemas.microsoft.com/office/powerpoint/2010/main" val="2242059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34397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1196752"/>
            <a:ext cx="12192000" cy="36004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a:t>Click to add sub-heading</a:t>
            </a:r>
            <a:endParaRPr lang="en-GB"/>
          </a:p>
        </p:txBody>
      </p:sp>
    </p:spTree>
    <p:extLst>
      <p:ext uri="{BB962C8B-B14F-4D97-AF65-F5344CB8AC3E}">
        <p14:creationId xmlns:p14="http://schemas.microsoft.com/office/powerpoint/2010/main" val="314601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3868A-9542-B74A-8F1E-210C06FE53C1}" type="datetime1">
              <a:rPr lang="en-GB" smtClean="0"/>
              <a:t>10/10/2023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05486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dirty="0"/>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4472" y="6229516"/>
            <a:ext cx="1669007" cy="513540"/>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344" y="6070406"/>
            <a:ext cx="2017948" cy="672650"/>
          </a:xfrm>
          <a:prstGeom prst="rect">
            <a:avLst/>
          </a:prstGeom>
        </p:spPr>
      </p:pic>
    </p:spTree>
    <p:extLst>
      <p:ext uri="{BB962C8B-B14F-4D97-AF65-F5344CB8AC3E}">
        <p14:creationId xmlns:p14="http://schemas.microsoft.com/office/powerpoint/2010/main" val="221364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nomaan.omar@nhs.ne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nomaan.omar@nh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nhsnwl.wsicsupport@nhs.net"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hyperlink" Target="mailto:nhsnwl.diabetes@nhs.net" TargetMode="External"/><Relationship Id="rId7" Type="http://schemas.openxmlformats.org/officeDocument/2006/relationships/customXml" Target="../ink/ink2.xml"/><Relationship Id="rId12" Type="http://schemas.openxmlformats.org/officeDocument/2006/relationships/image" Target="../media/image15.emf"/><Relationship Id="rId2" Type="http://schemas.openxmlformats.org/officeDocument/2006/relationships/hyperlink" Target="https://nhs.sharepoint.com/:f:/r/sites/msteams_22ccb5/Shared%20Documents/Virtual%20Group%20Consultations/Diabetes%20Dashboards?csf=1&amp;web=1&amp;e=1WfXtP" TargetMode="Externa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4.emf"/><Relationship Id="rId4" Type="http://schemas.openxmlformats.org/officeDocument/2006/relationships/image" Target="../media/image18.png"/><Relationship Id="rId9" Type="http://schemas.openxmlformats.org/officeDocument/2006/relationships/customXml" Target="../ink/ink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knowdiabetes.org.uk/register"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hs.sharepoint.com/:w:/r/sites/msteams_22ccb5/Shared%20Documents/Virtual%20Group%20Consultations/KDS/Suggested%20SMS%20copy%20for%20GP%20Practices%20-%20KDS.docx?d=w691f8cd563b24e069cbf5a80ffb2593a&amp;csf=1&amp;web=1&amp;e=HSUw33" TargetMode="External"/><Relationship Id="rId2" Type="http://schemas.openxmlformats.org/officeDocument/2006/relationships/hyperlink" Target="https://www.knowdiabetes.org.uk/register" TargetMode="External"/><Relationship Id="rId1" Type="http://schemas.openxmlformats.org/officeDocument/2006/relationships/slideLayout" Target="../slideLayouts/slideLayout2.xml"/><Relationship Id="rId4" Type="http://schemas.openxmlformats.org/officeDocument/2006/relationships/hyperlink" Target="mailto:nhsnwl.diabetes@nhs.ne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nhs.sharepoint.com/:x:/r/sites/msteams_22ccb5/Shared%20Documents/Virtual%20Group%20Consultations/GP%20practice%20contact%20details_eLearning%20reporting.xlsx?d=wf3198b17acaf43fda56270df1dd7bddb&amp;csf=1&amp;web=1&amp;e=sBzAK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ickettailor.com/events/thrivetribe/102227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nhs.sharepoint.com/:w:/r/sites/msteams_22ccb5/Shared%20Documents/Virtual%20Group%20Consultations/Enhanced%20Service%20Specifications/Level%202-3/Diabetes%20Early%20Onset%20Type%202%20Service%20Specification.docx?d=wcec50e22700e4af399776e225a43df83&amp;csf=1&amp;web=1&amp;e=nuJLP8" TargetMode="Externa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hyperlink" Target="https://gbr01.safelinks.protection.outlook.com/ap/t-59584e83/?url=https%3A%2F%2Fteams.microsoft.com%2Fl%2Fmeetup-join%2F19%253ameeting_MTZhZGUyYjctN2M4Yy00MTU2LWFmOTgtMTYxODUzMjkyOTBj%2540thread.v2%2F0%3Fcontext%3D%257b%2522Tid%2522%253a%252237c354b2-85b0-47f5-b222-07b48d774ee3%2522%252c%2522Oid%2522%253a%2522c0e4ccd3-5e8a-474e-894b-e41eeb684d59%2522%257d&amp;data=05%7C01%7Cs.ofori-yeboah%40nhs.net%7Cb273c5234c3e446fa5b908dbb94fd7c8%7C37c354b285b047f5b22207b48d774ee3%7C0%7C0%7C638307524789627293%7CUnknown%7CTWFpbGZsb3d8eyJWIjoiMC4wLjAwMDAiLCJQIjoiV2luMzIiLCJBTiI6Ik1haWwiLCJXVCI6Mn0%3D%7C3000%7C%7C%7C&amp;sdata=I%2BhjTCU%2FX%2BqfVvP0bMfjzCuSAwXU%2F1Gp7hN8LxXrmXM%3D&amp;reserved=0" TargetMode="External"/><Relationship Id="rId2" Type="http://schemas.openxmlformats.org/officeDocument/2006/relationships/hyperlink" Target="https://pubmed.ncbi.nlm.nih.gov/35900910/"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nhsnwl.education@nhs.net" TargetMode="External"/><Relationship Id="rId4" Type="http://schemas.openxmlformats.org/officeDocument/2006/relationships/hyperlink" Target="https://gbr01.safelinks.protection.outlook.com/ap/t-59584e83/?url=https%3A%2F%2Fteams.microsoft.com%2Fl%2Fmeetup-join%2F19%253ameeting_NWVkMTAwNzktZWFkZC00ZThkLTkxNTgtMzlhODMzNjg2OWYz%2540thread.v2%2F0%3Fcontext%3D%257b%2522Tid%2522%253a%252237c354b2-85b0-47f5-b222-07b48d774ee3%2522%252c%2522Oid%2522%253a%2522c0e4ccd3-5e8a-474e-894b-e41eeb684d59%2522%257d&amp;data=05%7C01%7Cs.ofori-yeboah%40nhs.net%7Cb273c5234c3e446fa5b908dbb94fd7c8%7C37c354b285b047f5b22207b48d774ee3%7C0%7C0%7C638307524789627293%7CUnknown%7CTWFpbGZsb3d8eyJWIjoiMC4wLjAwMDAiLCJQIjoiV2luMzIiLCJBTiI6Ik1haWwiLCJXVCI6Mn0%3D%7C3000%7C%7C%7C&amp;sdata=8xwjhr%2BJmfaqkLym%2Fud8wCOZfllhc6lo17z8mM%2BGCfI%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3601" y="4739893"/>
            <a:ext cx="10370311" cy="1339360"/>
          </a:xfrm>
        </p:spPr>
        <p:txBody>
          <a:bodyPr>
            <a:normAutofit/>
          </a:bodyPr>
          <a:lstStyle/>
          <a:p>
            <a:r>
              <a:rPr lang="en-GB" sz="2000" dirty="0" smtClean="0"/>
              <a:t>11</a:t>
            </a:r>
            <a:r>
              <a:rPr lang="en-GB" sz="2000" baseline="30000" dirty="0" smtClean="0"/>
              <a:t>th</a:t>
            </a:r>
            <a:r>
              <a:rPr lang="en-GB" sz="2000" dirty="0" smtClean="0"/>
              <a:t> </a:t>
            </a:r>
            <a:r>
              <a:rPr lang="en-GB" sz="2000" dirty="0" smtClean="0"/>
              <a:t>October </a:t>
            </a:r>
            <a:r>
              <a:rPr lang="en-GB" sz="2000" dirty="0"/>
              <a:t>2023 </a:t>
            </a:r>
          </a:p>
          <a:p>
            <a:endParaRPr lang="en-GB" sz="2000" dirty="0"/>
          </a:p>
        </p:txBody>
      </p:sp>
      <p:sp>
        <p:nvSpPr>
          <p:cNvPr id="4" name="Title 1"/>
          <p:cNvSpPr txBox="1">
            <a:spLocks/>
          </p:cNvSpPr>
          <p:nvPr/>
        </p:nvSpPr>
        <p:spPr>
          <a:xfrm>
            <a:off x="0" y="2151016"/>
            <a:ext cx="12192000" cy="564750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r>
              <a:rPr lang="en-GB" sz="4400" dirty="0" smtClean="0"/>
              <a:t>NW London ICB Diabetes </a:t>
            </a:r>
            <a:r>
              <a:rPr lang="en-GB" sz="4400" dirty="0" smtClean="0"/>
              <a:t>Programme </a:t>
            </a:r>
            <a:endParaRPr lang="en-GB" sz="4400" dirty="0" smtClean="0"/>
          </a:p>
          <a:p>
            <a:r>
              <a:rPr lang="en-GB" sz="4400" dirty="0" smtClean="0"/>
              <a:t>Update to Primary Care </a:t>
            </a:r>
            <a:endParaRPr lang="en-GB" sz="4400" dirty="0"/>
          </a:p>
        </p:txBody>
      </p:sp>
    </p:spTree>
    <p:extLst>
      <p:ext uri="{BB962C8B-B14F-4D97-AF65-F5344CB8AC3E}">
        <p14:creationId xmlns:p14="http://schemas.microsoft.com/office/powerpoint/2010/main" val="1947208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t>10</a:t>
            </a:fld>
            <a:endParaRPr lang="en-GB" dirty="0"/>
          </a:p>
        </p:txBody>
      </p:sp>
      <p:sp>
        <p:nvSpPr>
          <p:cNvPr id="4" name="Title 3"/>
          <p:cNvSpPr>
            <a:spLocks noGrp="1"/>
          </p:cNvSpPr>
          <p:nvPr>
            <p:ph type="title"/>
          </p:nvPr>
        </p:nvSpPr>
        <p:spPr>
          <a:xfrm>
            <a:off x="148857" y="1828800"/>
            <a:ext cx="11912910" cy="1327694"/>
          </a:xfrm>
        </p:spPr>
        <p:txBody>
          <a:bodyPr>
            <a:normAutofit fontScale="90000"/>
          </a:bodyPr>
          <a:lstStyle/>
          <a:p>
            <a:r>
              <a:rPr lang="pt-BR" sz="3700" dirty="0" smtClean="0"/>
              <a:t>Appendix 3: Diabetes </a:t>
            </a:r>
            <a:r>
              <a:rPr lang="pt-BR" sz="3700" dirty="0"/>
              <a:t>Multidisciplinary Team (Level 2) </a:t>
            </a:r>
            <a:r>
              <a:rPr lang="pt-BR" sz="3700" dirty="0" smtClean="0"/>
              <a:t>Service</a:t>
            </a:r>
            <a:r>
              <a:rPr lang="pt-BR" sz="4000" dirty="0" smtClean="0"/>
              <a:t/>
            </a:r>
            <a:br>
              <a:rPr lang="pt-BR" sz="4000" dirty="0" smtClean="0"/>
            </a:br>
            <a:r>
              <a:rPr lang="pt-BR" sz="4000" dirty="0" smtClean="0"/>
              <a:t> </a:t>
            </a:r>
            <a:r>
              <a:rPr lang="pt-BR" sz="2700" dirty="0" smtClean="0"/>
              <a:t>- </a:t>
            </a:r>
            <a:r>
              <a:rPr lang="en-GB" sz="2700" dirty="0" smtClean="0"/>
              <a:t>Diabetes </a:t>
            </a:r>
            <a:r>
              <a:rPr lang="en-GB" sz="2700" dirty="0"/>
              <a:t>MDTs (Multi-Disciplinary Teams</a:t>
            </a:r>
            <a:r>
              <a:rPr lang="en-GB" sz="2700" dirty="0" smtClean="0"/>
              <a:t>)</a:t>
            </a:r>
            <a:br>
              <a:rPr lang="en-GB" sz="2700" dirty="0" smtClean="0"/>
            </a:br>
            <a:r>
              <a:rPr lang="en-GB" sz="2700" dirty="0" smtClean="0"/>
              <a:t> -  Initiation </a:t>
            </a:r>
            <a:r>
              <a:rPr lang="en-GB" sz="2700" dirty="0"/>
              <a:t>and Optimization of Insulin or GLP-1 Therapy</a:t>
            </a:r>
            <a:r>
              <a:rPr lang="pt-BR" sz="2700" dirty="0" smtClean="0"/>
              <a:t/>
            </a:r>
            <a:br>
              <a:rPr lang="pt-BR" sz="2700" dirty="0" smtClean="0"/>
            </a:br>
            <a:endParaRPr lang="en-GB" sz="2700" dirty="0"/>
          </a:p>
        </p:txBody>
      </p:sp>
      <p:sp>
        <p:nvSpPr>
          <p:cNvPr id="5" name="Subtitle 5"/>
          <p:cNvSpPr txBox="1">
            <a:spLocks/>
          </p:cNvSpPr>
          <p:nvPr/>
        </p:nvSpPr>
        <p:spPr>
          <a:xfrm>
            <a:off x="2494060" y="3322538"/>
            <a:ext cx="7481011" cy="90708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solidFill>
                <a:schemeClr val="bg1"/>
              </a:solidFill>
            </a:endParaRPr>
          </a:p>
        </p:txBody>
      </p:sp>
    </p:spTree>
    <p:extLst>
      <p:ext uri="{BB962C8B-B14F-4D97-AF65-F5344CB8AC3E}">
        <p14:creationId xmlns:p14="http://schemas.microsoft.com/office/powerpoint/2010/main" val="4243994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3">
            <a:extLst>
              <a:ext uri="{FF2B5EF4-FFF2-40B4-BE49-F238E27FC236}">
                <a16:creationId xmlns:a16="http://schemas.microsoft.com/office/drawing/2014/main" id="{CDC1A299-079C-7EC4-14EA-3F6A9FB725E4}"/>
              </a:ext>
            </a:extLst>
          </p:cNvPr>
          <p:cNvSpPr txBox="1"/>
          <p:nvPr/>
        </p:nvSpPr>
        <p:spPr>
          <a:xfrm>
            <a:off x="806686" y="532156"/>
            <a:ext cx="6413329" cy="660887"/>
          </a:xfrm>
          <a:prstGeom prst="rect">
            <a:avLst/>
          </a:prstGeom>
        </p:spPr>
        <p:txBody>
          <a:bodyPr wrap="square" lIns="0" tIns="0" rIns="0" bIns="0" rtlCol="0" anchor="t">
            <a:spAutoFit/>
          </a:bodyPr>
          <a:lstStyle/>
          <a:p>
            <a:pPr>
              <a:lnSpc>
                <a:spcPts val="5867"/>
              </a:lnSpc>
            </a:pPr>
            <a:r>
              <a:rPr lang="en-US" sz="3200" b="1" dirty="0">
                <a:solidFill>
                  <a:schemeClr val="tx1">
                    <a:lumMod val="85000"/>
                    <a:lumOff val="15000"/>
                  </a:schemeClr>
                </a:solidFill>
                <a:latin typeface="League Spartan" pitchFamily="2" charset="77"/>
              </a:rPr>
              <a:t>Executive Summary</a:t>
            </a:r>
          </a:p>
        </p:txBody>
      </p:sp>
      <p:grpSp>
        <p:nvGrpSpPr>
          <p:cNvPr id="5" name="Group 4">
            <a:extLst>
              <a:ext uri="{FF2B5EF4-FFF2-40B4-BE49-F238E27FC236}">
                <a16:creationId xmlns:a16="http://schemas.microsoft.com/office/drawing/2014/main" id="{C11B93F3-B737-9F63-44D3-86555FD16996}"/>
              </a:ext>
            </a:extLst>
          </p:cNvPr>
          <p:cNvGrpSpPr/>
          <p:nvPr/>
        </p:nvGrpSpPr>
        <p:grpSpPr>
          <a:xfrm>
            <a:off x="0" y="0"/>
            <a:ext cx="12192000" cy="1289479"/>
            <a:chOff x="0" y="0"/>
            <a:chExt cx="18288000" cy="1934218"/>
          </a:xfrm>
        </p:grpSpPr>
        <p:sp>
          <p:nvSpPr>
            <p:cNvPr id="2" name="Rectangle 1">
              <a:extLst>
                <a:ext uri="{FF2B5EF4-FFF2-40B4-BE49-F238E27FC236}">
                  <a16:creationId xmlns:a16="http://schemas.microsoft.com/office/drawing/2014/main" id="{3B2DA90D-CE93-A22D-3121-334032E08F9D}"/>
                </a:ext>
              </a:extLst>
            </p:cNvPr>
            <p:cNvSpPr/>
            <p:nvPr/>
          </p:nvSpPr>
          <p:spPr>
            <a:xfrm>
              <a:off x="0" y="0"/>
              <a:ext cx="18288000" cy="1801368"/>
            </a:xfrm>
            <a:prstGeom prst="rect">
              <a:avLst/>
            </a:prstGeom>
            <a:solidFill>
              <a:srgbClr val="005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Title 3">
              <a:extLst>
                <a:ext uri="{FF2B5EF4-FFF2-40B4-BE49-F238E27FC236}">
                  <a16:creationId xmlns:a16="http://schemas.microsoft.com/office/drawing/2014/main" id="{B998310C-60ED-B7C9-2915-7B5F6B021EAF}"/>
                </a:ext>
              </a:extLst>
            </p:cNvPr>
            <p:cNvSpPr txBox="1">
              <a:spLocks/>
            </p:cNvSpPr>
            <p:nvPr/>
          </p:nvSpPr>
          <p:spPr>
            <a:xfrm>
              <a:off x="148181" y="653579"/>
              <a:ext cx="16586448" cy="1280639"/>
            </a:xfrm>
            <a:prstGeom prst="rect">
              <a:avLst/>
            </a:prstGeom>
            <a:ln>
              <a:noFill/>
            </a:ln>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latin typeface="Arial" panose="020B0604020202020204" pitchFamily="34" charset="0"/>
                  <a:cs typeface="Arial" panose="020B0604020202020204" pitchFamily="34" charset="0"/>
                </a:rPr>
                <a:t>Core </a:t>
              </a:r>
              <a:r>
                <a:rPr lang="en-GB" sz="4000" dirty="0" smtClean="0">
                  <a:solidFill>
                    <a:schemeClr val="bg1"/>
                  </a:solidFill>
                  <a:latin typeface="Arial" panose="020B0604020202020204" pitchFamily="34" charset="0"/>
                  <a:cs typeface="Arial" panose="020B0604020202020204" pitchFamily="34" charset="0"/>
                </a:rPr>
                <a:t>principles</a:t>
              </a:r>
            </a:p>
            <a:p>
              <a:pPr algn="l"/>
              <a:r>
                <a:rPr lang="en-GB" sz="1600" dirty="0" smtClean="0">
                  <a:solidFill>
                    <a:schemeClr val="bg1"/>
                  </a:solidFill>
                </a:rPr>
                <a:t>- Redesigning </a:t>
              </a:r>
              <a:r>
                <a:rPr lang="en-GB" sz="1600" dirty="0">
                  <a:solidFill>
                    <a:schemeClr val="bg1"/>
                  </a:solidFill>
                </a:rPr>
                <a:t>a fit for purpose pathway</a:t>
              </a:r>
            </a:p>
            <a:p>
              <a:pPr algn="l"/>
              <a:endParaRPr lang="en-GB" sz="4000" dirty="0">
                <a:solidFill>
                  <a:schemeClr val="bg1"/>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278FB81A-4114-4442-ABB5-EA7B4F1D9B5F}"/>
              </a:ext>
            </a:extLst>
          </p:cNvPr>
          <p:cNvSpPr txBox="1"/>
          <p:nvPr/>
        </p:nvSpPr>
        <p:spPr>
          <a:xfrm>
            <a:off x="210921" y="1630014"/>
            <a:ext cx="11770157" cy="4679153"/>
          </a:xfrm>
          <a:prstGeom prst="rect">
            <a:avLst/>
          </a:prstGeom>
          <a:noFill/>
        </p:spPr>
        <p:txBody>
          <a:bodyPr wrap="square" anchor="ctr">
            <a:normAutofit/>
          </a:bodyPr>
          <a:lstStyle/>
          <a:p>
            <a:r>
              <a:rPr lang="en-GB"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NWL Integrated Service Specification was finalised in 2020 – it was an ambitious document which was co-produced by a large number of stakeholders, including clinicians, commissioners, service leads and service users.</a:t>
            </a:r>
          </a:p>
          <a:p>
            <a:endParaRPr lang="en-GB"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r>
              <a:rPr lang="en-GB"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The document contains some core principles:</a:t>
            </a:r>
          </a:p>
          <a:p>
            <a:endParaRPr lang="en-GB"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04815" indent="-304815">
              <a:lnSpc>
                <a:spcPct val="110000"/>
              </a:lnSpc>
              <a:buClr>
                <a:srgbClr val="35BAEB"/>
              </a:buClr>
              <a:buFont typeface="Arial" panose="020B0604020202020204" pitchFamily="34" charset="0"/>
              <a:buChar char="•"/>
            </a:pPr>
            <a:r>
              <a:rPr lang="en-GB"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Outcomes focus</a:t>
            </a:r>
          </a:p>
          <a:p>
            <a:pPr marL="304815" indent="-304815">
              <a:lnSpc>
                <a:spcPct val="110000"/>
              </a:lnSpc>
              <a:buClr>
                <a:srgbClr val="35BAEB"/>
              </a:buClr>
              <a:buFont typeface="Arial" panose="020B0604020202020204" pitchFamily="34" charset="0"/>
              <a:buChar char="•"/>
            </a:pPr>
            <a:endParaRPr lang="en-GB"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04815" indent="-304815">
              <a:lnSpc>
                <a:spcPct val="110000"/>
              </a:lnSpc>
              <a:buClr>
                <a:srgbClr val="35BAEB"/>
              </a:buClr>
              <a:buFont typeface="Arial" panose="020B0604020202020204" pitchFamily="34" charset="0"/>
              <a:buChar char="•"/>
            </a:pPr>
            <a:r>
              <a:rPr lang="en-GB"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Reducing health inequalities</a:t>
            </a:r>
          </a:p>
          <a:p>
            <a:pPr marL="304815" indent="-304815">
              <a:lnSpc>
                <a:spcPct val="110000"/>
              </a:lnSpc>
              <a:buClr>
                <a:srgbClr val="35BAEB"/>
              </a:buClr>
              <a:buFont typeface="Arial" panose="020B0604020202020204" pitchFamily="34" charset="0"/>
              <a:buChar char="•"/>
            </a:pPr>
            <a:endParaRPr lang="en-GB"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04815" indent="-304815">
              <a:lnSpc>
                <a:spcPct val="110000"/>
              </a:lnSpc>
              <a:buClr>
                <a:srgbClr val="35BAEB"/>
              </a:buClr>
              <a:buFont typeface="Arial" panose="020B0604020202020204" pitchFamily="34" charset="0"/>
              <a:buChar char="•"/>
            </a:pPr>
            <a:r>
              <a:rPr lang="en-GB"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Person-centric</a:t>
            </a:r>
            <a:endParaRPr lang="en-GB"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04815" indent="-304815">
              <a:buClr>
                <a:srgbClr val="35BAEB"/>
              </a:buClr>
              <a:buFont typeface="Arial" panose="020B0604020202020204" pitchFamily="34" charset="0"/>
              <a:buChar char="•"/>
            </a:pPr>
            <a:endParaRPr lang="en-GB"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04815" indent="-304815">
              <a:buClr>
                <a:srgbClr val="35BAEB"/>
              </a:buClr>
              <a:buFont typeface="Arial" panose="020B0604020202020204" pitchFamily="34" charset="0"/>
              <a:buChar char="•"/>
            </a:pPr>
            <a:r>
              <a:rPr lang="en-GB"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A requirement for multi-disciplinary approaches</a:t>
            </a:r>
          </a:p>
          <a:p>
            <a:pPr marL="304815" indent="-304815">
              <a:buClr>
                <a:srgbClr val="35BAEB"/>
              </a:buClr>
              <a:buFont typeface="Arial" panose="020B0604020202020204" pitchFamily="34" charset="0"/>
              <a:buChar char="•"/>
            </a:pPr>
            <a:endParaRPr lang="en-GB"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04815" indent="-304815">
              <a:buClr>
                <a:srgbClr val="35BAEB"/>
              </a:buClr>
              <a:buFont typeface="Arial" panose="020B0604020202020204" pitchFamily="34" charset="0"/>
              <a:buChar char="•"/>
            </a:pPr>
            <a:r>
              <a:rPr lang="en-GB"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The need to address wider health and wellbeing requirements</a:t>
            </a:r>
          </a:p>
          <a:p>
            <a:pPr marL="304815" indent="-304815">
              <a:buClr>
                <a:srgbClr val="35BAEB"/>
              </a:buClr>
              <a:buFont typeface="Arial" panose="020B0604020202020204" pitchFamily="34" charset="0"/>
              <a:buChar char="•"/>
            </a:pPr>
            <a:endParaRPr lang="en-GB"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04815" indent="-304815">
              <a:buClr>
                <a:srgbClr val="35BAEB"/>
              </a:buClr>
              <a:buFont typeface="Arial" panose="020B0604020202020204" pitchFamily="34" charset="0"/>
              <a:buChar char="•"/>
            </a:pPr>
            <a:endParaRPr lang="en-GB"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04815" indent="-304815">
              <a:buClr>
                <a:srgbClr val="35BAEB"/>
              </a:buClr>
              <a:buFont typeface="Arial" panose="020B0604020202020204" pitchFamily="34" charset="0"/>
              <a:buChar char="•"/>
            </a:pPr>
            <a:endParaRPr lang="en-GB"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77926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3">
            <a:extLst>
              <a:ext uri="{FF2B5EF4-FFF2-40B4-BE49-F238E27FC236}">
                <a16:creationId xmlns:a16="http://schemas.microsoft.com/office/drawing/2014/main" id="{CDC1A299-079C-7EC4-14EA-3F6A9FB725E4}"/>
              </a:ext>
            </a:extLst>
          </p:cNvPr>
          <p:cNvSpPr txBox="1"/>
          <p:nvPr/>
        </p:nvSpPr>
        <p:spPr>
          <a:xfrm>
            <a:off x="806686" y="532156"/>
            <a:ext cx="6413329" cy="660887"/>
          </a:xfrm>
          <a:prstGeom prst="rect">
            <a:avLst/>
          </a:prstGeom>
        </p:spPr>
        <p:txBody>
          <a:bodyPr wrap="square" lIns="0" tIns="0" rIns="0" bIns="0" rtlCol="0" anchor="t">
            <a:spAutoFit/>
          </a:bodyPr>
          <a:lstStyle/>
          <a:p>
            <a:pPr>
              <a:lnSpc>
                <a:spcPts val="5867"/>
              </a:lnSpc>
            </a:pPr>
            <a:r>
              <a:rPr lang="en-US" sz="3200" b="1" dirty="0">
                <a:solidFill>
                  <a:schemeClr val="tx1">
                    <a:lumMod val="85000"/>
                    <a:lumOff val="15000"/>
                  </a:schemeClr>
                </a:solidFill>
                <a:latin typeface="League Spartan" pitchFamily="2" charset="77"/>
              </a:rPr>
              <a:t>Executive Summary</a:t>
            </a:r>
          </a:p>
        </p:txBody>
      </p:sp>
      <p:grpSp>
        <p:nvGrpSpPr>
          <p:cNvPr id="5" name="Group 4">
            <a:extLst>
              <a:ext uri="{FF2B5EF4-FFF2-40B4-BE49-F238E27FC236}">
                <a16:creationId xmlns:a16="http://schemas.microsoft.com/office/drawing/2014/main" id="{C11B93F3-B737-9F63-44D3-86555FD16996}"/>
              </a:ext>
            </a:extLst>
          </p:cNvPr>
          <p:cNvGrpSpPr/>
          <p:nvPr/>
        </p:nvGrpSpPr>
        <p:grpSpPr>
          <a:xfrm>
            <a:off x="0" y="0"/>
            <a:ext cx="12192000" cy="1200912"/>
            <a:chOff x="0" y="0"/>
            <a:chExt cx="18288000" cy="1801368"/>
          </a:xfrm>
        </p:grpSpPr>
        <p:sp>
          <p:nvSpPr>
            <p:cNvPr id="2" name="Rectangle 1">
              <a:extLst>
                <a:ext uri="{FF2B5EF4-FFF2-40B4-BE49-F238E27FC236}">
                  <a16:creationId xmlns:a16="http://schemas.microsoft.com/office/drawing/2014/main" id="{3B2DA90D-CE93-A22D-3121-334032E08F9D}"/>
                </a:ext>
              </a:extLst>
            </p:cNvPr>
            <p:cNvSpPr/>
            <p:nvPr/>
          </p:nvSpPr>
          <p:spPr>
            <a:xfrm>
              <a:off x="0" y="0"/>
              <a:ext cx="18288000" cy="1801368"/>
            </a:xfrm>
            <a:prstGeom prst="rect">
              <a:avLst/>
            </a:prstGeom>
            <a:solidFill>
              <a:srgbClr val="005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Title 3">
              <a:extLst>
                <a:ext uri="{FF2B5EF4-FFF2-40B4-BE49-F238E27FC236}">
                  <a16:creationId xmlns:a16="http://schemas.microsoft.com/office/drawing/2014/main" id="{B998310C-60ED-B7C9-2915-7B5F6B021EAF}"/>
                </a:ext>
              </a:extLst>
            </p:cNvPr>
            <p:cNvSpPr txBox="1">
              <a:spLocks/>
            </p:cNvSpPr>
            <p:nvPr/>
          </p:nvSpPr>
          <p:spPr>
            <a:xfrm>
              <a:off x="645906" y="340344"/>
              <a:ext cx="16164985" cy="1213650"/>
            </a:xfrm>
            <a:prstGeom prst="rect">
              <a:avLst/>
            </a:prstGeom>
            <a:ln>
              <a:noFill/>
            </a:ln>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latin typeface="Arial" panose="020B0604020202020204" pitchFamily="34" charset="0"/>
                  <a:cs typeface="Arial" panose="020B0604020202020204" pitchFamily="34" charset="0"/>
                </a:rPr>
                <a:t>Tier 2 scoping</a:t>
              </a:r>
            </a:p>
          </p:txBody>
        </p:sp>
      </p:grpSp>
      <p:sp>
        <p:nvSpPr>
          <p:cNvPr id="6" name="TextBox 5">
            <a:extLst>
              <a:ext uri="{FF2B5EF4-FFF2-40B4-BE49-F238E27FC236}">
                <a16:creationId xmlns:a16="http://schemas.microsoft.com/office/drawing/2014/main" id="{278FB81A-4114-4442-ABB5-EA7B4F1D9B5F}"/>
              </a:ext>
            </a:extLst>
          </p:cNvPr>
          <p:cNvSpPr txBox="1"/>
          <p:nvPr/>
        </p:nvSpPr>
        <p:spPr>
          <a:xfrm>
            <a:off x="277978" y="1193043"/>
            <a:ext cx="11290630" cy="4811967"/>
          </a:xfrm>
          <a:prstGeom prst="rect">
            <a:avLst/>
          </a:prstGeom>
          <a:noFill/>
        </p:spPr>
        <p:txBody>
          <a:bodyPr wrap="square" lIns="91440" tIns="45720" rIns="91440" bIns="45720" anchor="ctr">
            <a:normAutofit/>
          </a:bodyPr>
          <a:lstStyle/>
          <a:p>
            <a:r>
              <a:rPr lang="en-GB" sz="16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The NWL Diabetes Transformation Programme team was asked at the beginning of June to update the tier 2 diabetes specification, focussed on injectable initiation and optimisation</a:t>
            </a:r>
          </a:p>
          <a:p>
            <a:endParaRPr lang="en-GB" sz="16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r>
              <a:rPr lang="en-GB" sz="1600" spc="20" dirty="0">
                <a:solidFill>
                  <a:schemeClr val="tx1">
                    <a:lumMod val="85000"/>
                    <a:lumOff val="15000"/>
                  </a:schemeClr>
                </a:solidFill>
                <a:latin typeface="Arial"/>
                <a:ea typeface="Open Sans"/>
                <a:cs typeface="Arial"/>
              </a:rPr>
              <a:t>The scope has now broadened to allow a wider remit which includes establishing Multi-Disciplinary Team meetings in each PCN:</a:t>
            </a:r>
          </a:p>
          <a:p>
            <a:endParaRPr lang="en-GB" sz="16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04800" indent="-304800">
              <a:lnSpc>
                <a:spcPct val="110000"/>
              </a:lnSpc>
              <a:spcAft>
                <a:spcPts val="600"/>
              </a:spcAft>
              <a:buClr>
                <a:srgbClr val="35BAEB"/>
              </a:buClr>
              <a:buFont typeface="Arial" panose="020B0604020202020204" pitchFamily="34" charset="0"/>
              <a:buChar char="•"/>
            </a:pPr>
            <a:r>
              <a:rPr lang="en-GB" sz="1600" b="1" spc="20" dirty="0">
                <a:solidFill>
                  <a:srgbClr val="005EB8"/>
                </a:solidFill>
                <a:latin typeface="Arial"/>
                <a:ea typeface="Open Sans"/>
                <a:cs typeface="Arial"/>
              </a:rPr>
              <a:t>A population health focus, allowing proactive, data-driven intervention </a:t>
            </a:r>
            <a:r>
              <a:rPr lang="en-GB" sz="1600" spc="20" dirty="0">
                <a:solidFill>
                  <a:schemeClr val="tx1">
                    <a:lumMod val="85000"/>
                    <a:lumOff val="15000"/>
                  </a:schemeClr>
                </a:solidFill>
                <a:latin typeface="Arial"/>
                <a:ea typeface="Open Sans"/>
                <a:cs typeface="Arial"/>
              </a:rPr>
              <a:t>- not just injectable initiation and optimisation. </a:t>
            </a:r>
            <a:endParaRPr lang="en-GB" sz="1600"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04800" indent="-304800">
              <a:lnSpc>
                <a:spcPct val="110000"/>
              </a:lnSpc>
              <a:spcAft>
                <a:spcPts val="600"/>
              </a:spcAft>
              <a:buClr>
                <a:srgbClr val="35BAEB"/>
              </a:buClr>
              <a:buFont typeface="Arial" panose="020B0604020202020204" pitchFamily="34" charset="0"/>
              <a:buChar char="•"/>
            </a:pPr>
            <a:r>
              <a:rPr lang="en-GB" sz="1600" b="1" spc="20" dirty="0">
                <a:solidFill>
                  <a:srgbClr val="005EB8"/>
                </a:solidFill>
                <a:latin typeface="Arial"/>
                <a:ea typeface="Open Sans"/>
                <a:cs typeface="Arial"/>
              </a:rPr>
              <a:t>Establishment of an MDT per PCN/INT in close collaboration with specialist diabetes teams </a:t>
            </a:r>
            <a:r>
              <a:rPr lang="en-GB" sz="1600" spc="20" dirty="0">
                <a:solidFill>
                  <a:schemeClr val="tx1">
                    <a:lumMod val="85000"/>
                    <a:lumOff val="15000"/>
                  </a:schemeClr>
                </a:solidFill>
                <a:latin typeface="Arial"/>
                <a:ea typeface="Open Sans"/>
                <a:cs typeface="Arial"/>
              </a:rPr>
              <a:t>consisting of members of primary care, community specialist providers, mental health and other professionals such as social prescribers. We want to work with the community provider collaborative and acute provider collaborative to ensure that these are well resourced</a:t>
            </a:r>
          </a:p>
          <a:p>
            <a:pPr marL="304800" indent="-304800">
              <a:lnSpc>
                <a:spcPct val="110000"/>
              </a:lnSpc>
              <a:spcAft>
                <a:spcPts val="600"/>
              </a:spcAft>
              <a:buClr>
                <a:srgbClr val="35BAEB"/>
              </a:buClr>
              <a:buFont typeface="Arial" panose="020B0604020202020204" pitchFamily="34" charset="0"/>
              <a:buChar char="•"/>
            </a:pPr>
            <a:r>
              <a:rPr lang="en-GB" sz="1600" b="1" spc="20" dirty="0">
                <a:solidFill>
                  <a:srgbClr val="005EB8"/>
                </a:solidFill>
                <a:latin typeface="Arial"/>
                <a:ea typeface="Open Sans"/>
                <a:cs typeface="Arial"/>
              </a:rPr>
              <a:t>MDT case discussion including those identified by data for discussion</a:t>
            </a:r>
          </a:p>
          <a:p>
            <a:pPr marL="304800" indent="-304800">
              <a:lnSpc>
                <a:spcPct val="110000"/>
              </a:lnSpc>
              <a:spcAft>
                <a:spcPts val="600"/>
              </a:spcAft>
              <a:buClr>
                <a:srgbClr val="35BAEB"/>
              </a:buClr>
              <a:buFont typeface="Arial" panose="020B0604020202020204" pitchFamily="34" charset="0"/>
              <a:buChar char="•"/>
            </a:pPr>
            <a:r>
              <a:rPr lang="en-GB" sz="1600" b="1" spc="20" dirty="0">
                <a:solidFill>
                  <a:srgbClr val="005EB8"/>
                </a:solidFill>
                <a:latin typeface="Arial"/>
                <a:ea typeface="Open Sans"/>
                <a:cs typeface="Arial"/>
              </a:rPr>
              <a:t>A more streamlined pathway to mental health support</a:t>
            </a:r>
          </a:p>
          <a:p>
            <a:pPr marL="304800" indent="-304800">
              <a:lnSpc>
                <a:spcPct val="110000"/>
              </a:lnSpc>
              <a:spcAft>
                <a:spcPts val="600"/>
              </a:spcAft>
              <a:buClr>
                <a:srgbClr val="35BAEB"/>
              </a:buClr>
              <a:buFont typeface="Arial" panose="020B0604020202020204" pitchFamily="34" charset="0"/>
              <a:buChar char="•"/>
            </a:pPr>
            <a:r>
              <a:rPr lang="en-GB" sz="1600" b="1" spc="20" dirty="0">
                <a:solidFill>
                  <a:srgbClr val="005EB8"/>
                </a:solidFill>
                <a:latin typeface="Arial"/>
                <a:ea typeface="Open Sans"/>
                <a:cs typeface="Arial"/>
              </a:rPr>
              <a:t>A service that aims to address wider social concerns</a:t>
            </a:r>
            <a:r>
              <a:rPr lang="en-GB" sz="1600" b="1" spc="20" dirty="0">
                <a:solidFill>
                  <a:schemeClr val="tx1">
                    <a:lumMod val="85000"/>
                    <a:lumOff val="15000"/>
                  </a:schemeClr>
                </a:solidFill>
                <a:latin typeface="Arial"/>
                <a:ea typeface="Open Sans"/>
                <a:cs typeface="Arial"/>
              </a:rPr>
              <a:t>. </a:t>
            </a:r>
            <a:r>
              <a:rPr lang="en-GB" sz="1600" spc="20" dirty="0">
                <a:solidFill>
                  <a:schemeClr val="tx1">
                    <a:lumMod val="85000"/>
                    <a:lumOff val="15000"/>
                  </a:schemeClr>
                </a:solidFill>
                <a:latin typeface="Arial"/>
                <a:ea typeface="Open Sans"/>
                <a:cs typeface="Arial"/>
              </a:rPr>
              <a:t>Social and mental factors are frequent barriers to effective self-management and engagement in health interventions</a:t>
            </a:r>
          </a:p>
        </p:txBody>
      </p:sp>
    </p:spTree>
    <p:extLst>
      <p:ext uri="{BB962C8B-B14F-4D97-AF65-F5344CB8AC3E}">
        <p14:creationId xmlns:p14="http://schemas.microsoft.com/office/powerpoint/2010/main" val="3641152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3">
            <a:extLst>
              <a:ext uri="{FF2B5EF4-FFF2-40B4-BE49-F238E27FC236}">
                <a16:creationId xmlns:a16="http://schemas.microsoft.com/office/drawing/2014/main" id="{CDC1A299-079C-7EC4-14EA-3F6A9FB725E4}"/>
              </a:ext>
            </a:extLst>
          </p:cNvPr>
          <p:cNvSpPr txBox="1"/>
          <p:nvPr/>
        </p:nvSpPr>
        <p:spPr>
          <a:xfrm>
            <a:off x="806686" y="532156"/>
            <a:ext cx="6413329" cy="660887"/>
          </a:xfrm>
          <a:prstGeom prst="rect">
            <a:avLst/>
          </a:prstGeom>
        </p:spPr>
        <p:txBody>
          <a:bodyPr wrap="square" lIns="0" tIns="0" rIns="0" bIns="0" rtlCol="0" anchor="t">
            <a:spAutoFit/>
          </a:bodyPr>
          <a:lstStyle/>
          <a:p>
            <a:pPr>
              <a:lnSpc>
                <a:spcPts val="5867"/>
              </a:lnSpc>
            </a:pPr>
            <a:r>
              <a:rPr lang="en-US" sz="3200" b="1" dirty="0">
                <a:solidFill>
                  <a:schemeClr val="tx1">
                    <a:lumMod val="85000"/>
                    <a:lumOff val="15000"/>
                  </a:schemeClr>
                </a:solidFill>
                <a:latin typeface="League Spartan" pitchFamily="2" charset="77"/>
              </a:rPr>
              <a:t>Executive Summary</a:t>
            </a:r>
          </a:p>
        </p:txBody>
      </p:sp>
      <p:grpSp>
        <p:nvGrpSpPr>
          <p:cNvPr id="5" name="Group 4">
            <a:extLst>
              <a:ext uri="{FF2B5EF4-FFF2-40B4-BE49-F238E27FC236}">
                <a16:creationId xmlns:a16="http://schemas.microsoft.com/office/drawing/2014/main" id="{C11B93F3-B737-9F63-44D3-86555FD16996}"/>
              </a:ext>
            </a:extLst>
          </p:cNvPr>
          <p:cNvGrpSpPr/>
          <p:nvPr/>
        </p:nvGrpSpPr>
        <p:grpSpPr>
          <a:xfrm>
            <a:off x="0" y="0"/>
            <a:ext cx="12192000" cy="1200912"/>
            <a:chOff x="0" y="0"/>
            <a:chExt cx="18288000" cy="1801368"/>
          </a:xfrm>
        </p:grpSpPr>
        <p:sp>
          <p:nvSpPr>
            <p:cNvPr id="2" name="Rectangle 1">
              <a:extLst>
                <a:ext uri="{FF2B5EF4-FFF2-40B4-BE49-F238E27FC236}">
                  <a16:creationId xmlns:a16="http://schemas.microsoft.com/office/drawing/2014/main" id="{3B2DA90D-CE93-A22D-3121-334032E08F9D}"/>
                </a:ext>
              </a:extLst>
            </p:cNvPr>
            <p:cNvSpPr/>
            <p:nvPr/>
          </p:nvSpPr>
          <p:spPr>
            <a:xfrm>
              <a:off x="0" y="0"/>
              <a:ext cx="18288000" cy="1801368"/>
            </a:xfrm>
            <a:prstGeom prst="rect">
              <a:avLst/>
            </a:prstGeom>
            <a:solidFill>
              <a:srgbClr val="005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Title 3">
              <a:extLst>
                <a:ext uri="{FF2B5EF4-FFF2-40B4-BE49-F238E27FC236}">
                  <a16:creationId xmlns:a16="http://schemas.microsoft.com/office/drawing/2014/main" id="{B998310C-60ED-B7C9-2915-7B5F6B021EAF}"/>
                </a:ext>
              </a:extLst>
            </p:cNvPr>
            <p:cNvSpPr txBox="1">
              <a:spLocks/>
            </p:cNvSpPr>
            <p:nvPr/>
          </p:nvSpPr>
          <p:spPr>
            <a:xfrm>
              <a:off x="329184" y="142647"/>
              <a:ext cx="16481708" cy="1411347"/>
            </a:xfrm>
            <a:prstGeom prst="rect">
              <a:avLst/>
            </a:prstGeom>
            <a:ln>
              <a:noFill/>
            </a:ln>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latin typeface="Arial" panose="020B0604020202020204" pitchFamily="34" charset="0"/>
                  <a:cs typeface="Arial" panose="020B0604020202020204" pitchFamily="34" charset="0"/>
                </a:rPr>
                <a:t>MDT Level 2 Specification</a:t>
              </a:r>
            </a:p>
          </p:txBody>
        </p:sp>
      </p:grpSp>
      <p:sp>
        <p:nvSpPr>
          <p:cNvPr id="6" name="TextBox 5">
            <a:extLst>
              <a:ext uri="{FF2B5EF4-FFF2-40B4-BE49-F238E27FC236}">
                <a16:creationId xmlns:a16="http://schemas.microsoft.com/office/drawing/2014/main" id="{278FB81A-4114-4442-ABB5-EA7B4F1D9B5F}"/>
              </a:ext>
            </a:extLst>
          </p:cNvPr>
          <p:cNvSpPr txBox="1"/>
          <p:nvPr/>
        </p:nvSpPr>
        <p:spPr>
          <a:xfrm>
            <a:off x="270662" y="1193043"/>
            <a:ext cx="11297946" cy="4811967"/>
          </a:xfrm>
          <a:prstGeom prst="rect">
            <a:avLst/>
          </a:prstGeom>
          <a:noFill/>
        </p:spPr>
        <p:txBody>
          <a:bodyPr wrap="square" lIns="91440" tIns="45720" rIns="91440" bIns="45720" anchor="ctr">
            <a:normAutofit/>
          </a:bodyPr>
          <a:lstStyle/>
          <a:p>
            <a:pPr marL="342900" indent="-342900">
              <a:buAutoNum type="arabicParenR"/>
            </a:pPr>
            <a:r>
              <a:rPr lang="en-GB" sz="1400" b="1" spc="20" dirty="0">
                <a:solidFill>
                  <a:srgbClr val="005EB8"/>
                </a:solidFill>
                <a:latin typeface="Arial" panose="020B0604020202020204" pitchFamily="34" charset="0"/>
                <a:ea typeface="Open Sans" panose="020B0606030504020204" pitchFamily="34" charset="0"/>
                <a:cs typeface="Arial" panose="020B0604020202020204" pitchFamily="34" charset="0"/>
              </a:rPr>
              <a:t>Establish an MDT per PCN </a:t>
            </a:r>
            <a:r>
              <a:rPr lang="en-GB" sz="14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consisting of a primary care team lead(s), diabetes specialist clinician, mental health practitioner, social prescriber / link worker and other MDT members as needed</a:t>
            </a:r>
          </a:p>
          <a:p>
            <a:pPr marL="342900" indent="-342900">
              <a:buAutoNum type="arabicParenR"/>
            </a:pPr>
            <a:endParaRPr lang="en-GB" sz="1400" spc="20" dirty="0">
              <a:solidFill>
                <a:srgbClr val="005EB8"/>
              </a:solidFill>
              <a:latin typeface="Arial" panose="020B0604020202020204" pitchFamily="34" charset="0"/>
              <a:ea typeface="Open Sans" panose="020B0606030504020204" pitchFamily="34" charset="0"/>
              <a:cs typeface="Arial" panose="020B0604020202020204" pitchFamily="34" charset="0"/>
            </a:endParaRPr>
          </a:p>
          <a:p>
            <a:pPr marL="342900" indent="-342900">
              <a:buAutoNum type="arabicParenR"/>
            </a:pPr>
            <a:r>
              <a:rPr lang="en-GB" sz="1400" b="1" spc="20" dirty="0">
                <a:solidFill>
                  <a:srgbClr val="005EB8"/>
                </a:solidFill>
                <a:latin typeface="Arial" panose="020B0604020202020204" pitchFamily="34" charset="0"/>
                <a:ea typeface="Open Sans" panose="020B0606030504020204" pitchFamily="34" charset="0"/>
                <a:cs typeface="Arial" panose="020B0604020202020204" pitchFamily="34" charset="0"/>
              </a:rPr>
              <a:t>Hold regular (frequency TBD) MDT sessions</a:t>
            </a:r>
          </a:p>
          <a:p>
            <a:pPr marL="342900" indent="-342900">
              <a:buAutoNum type="arabicParenR"/>
            </a:pPr>
            <a:endParaRPr lang="en-GB" sz="14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42900" indent="-342900">
              <a:buAutoNum type="arabicParenR"/>
            </a:pPr>
            <a:r>
              <a:rPr lang="en-GB" sz="1400" b="1" spc="20" dirty="0">
                <a:solidFill>
                  <a:srgbClr val="005EB8"/>
                </a:solidFill>
                <a:latin typeface="Arial" panose="020B0604020202020204" pitchFamily="34" charset="0"/>
                <a:ea typeface="Open Sans" panose="020B0606030504020204" pitchFamily="34" charset="0"/>
                <a:cs typeface="Arial" panose="020B0604020202020204" pitchFamily="34" charset="0"/>
              </a:rPr>
              <a:t>Accept referrals </a:t>
            </a:r>
            <a:r>
              <a:rPr lang="en-GB" sz="14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for care optimisation from other practices within the PCN/Integrated Neighbourhood Team/Borough</a:t>
            </a:r>
          </a:p>
          <a:p>
            <a:pPr marL="342900" indent="-342900">
              <a:buAutoNum type="arabicParenR"/>
            </a:pPr>
            <a:endParaRPr lang="en-GB" sz="14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42900" indent="-342900">
              <a:buAutoNum type="arabicParenR"/>
            </a:pPr>
            <a:r>
              <a:rPr lang="en-GB" sz="1400" b="1" spc="20" dirty="0">
                <a:solidFill>
                  <a:srgbClr val="005EB8"/>
                </a:solidFill>
                <a:latin typeface="Arial" panose="020B0604020202020204" pitchFamily="34" charset="0"/>
                <a:ea typeface="Open Sans" panose="020B0606030504020204" pitchFamily="34" charset="0"/>
                <a:cs typeface="Arial" panose="020B0604020202020204" pitchFamily="34" charset="0"/>
              </a:rPr>
              <a:t>Use data driven approaches to identify patients from within the PCN/INT </a:t>
            </a:r>
            <a:r>
              <a:rPr lang="en-GB" sz="14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in most need of additional clinical input. This will  follow a prioritisation approach  - this will require either</a:t>
            </a:r>
          </a:p>
          <a:p>
            <a:pPr marL="800100" lvl="1" indent="-342900">
              <a:buFont typeface="+mj-lt"/>
              <a:buAutoNum type="alphaLcPeriod"/>
            </a:pPr>
            <a:r>
              <a:rPr lang="en-GB" sz="14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Use of WSIC RADAR to identify cohorts of patients for discussion (at least one member of the team will require access to data from all practices in the locality</a:t>
            </a:r>
          </a:p>
          <a:p>
            <a:pPr marL="800100" lvl="1" indent="-342900">
              <a:buFont typeface="+mj-lt"/>
              <a:buAutoNum type="alphaLcPeriod"/>
            </a:pPr>
            <a:r>
              <a:rPr lang="en-GB" sz="14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Reports from SystmOne/EMIS reporting modules at PCN/INT level. </a:t>
            </a:r>
          </a:p>
          <a:p>
            <a:pPr lvl="1"/>
            <a:endParaRPr lang="en-GB" sz="14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42900" indent="-342900">
              <a:buFont typeface="+mj-lt"/>
              <a:buAutoNum type="arabicParenR"/>
            </a:pPr>
            <a:r>
              <a:rPr lang="en-GB" sz="1400" b="1" spc="20" dirty="0">
                <a:solidFill>
                  <a:srgbClr val="005EB8"/>
                </a:solidFill>
                <a:latin typeface="Arial" panose="020B0604020202020204" pitchFamily="34" charset="0"/>
                <a:ea typeface="Open Sans" panose="020B0606030504020204" pitchFamily="34" charset="0"/>
                <a:cs typeface="Arial" panose="020B0604020202020204" pitchFamily="34" charset="0"/>
              </a:rPr>
              <a:t>Initiate / optimise injectable therapies</a:t>
            </a:r>
          </a:p>
          <a:p>
            <a:pPr marL="342900" indent="-342900">
              <a:buFont typeface="+mj-lt"/>
              <a:buAutoNum type="arabicParenR"/>
            </a:pPr>
            <a:endParaRPr lang="en-GB" sz="14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marL="342900" indent="-342900">
              <a:buFont typeface="+mj-lt"/>
              <a:buAutoNum type="arabicParenR"/>
            </a:pPr>
            <a:r>
              <a:rPr lang="en-GB" sz="1400" spc="20" dirty="0">
                <a:solidFill>
                  <a:schemeClr val="tx1">
                    <a:lumMod val="85000"/>
                    <a:lumOff val="15000"/>
                  </a:schemeClr>
                </a:solidFill>
                <a:latin typeface="Arial"/>
                <a:ea typeface="Open Sans"/>
                <a:cs typeface="Arial"/>
              </a:rPr>
              <a:t>Ideally the MDT would also </a:t>
            </a:r>
            <a:r>
              <a:rPr lang="en-GB" sz="1400" b="1" spc="20" dirty="0">
                <a:solidFill>
                  <a:srgbClr val="005EB8"/>
                </a:solidFill>
                <a:latin typeface="Arial"/>
                <a:ea typeface="Open Sans"/>
                <a:cs typeface="Arial"/>
              </a:rPr>
              <a:t>link in other specialists</a:t>
            </a:r>
            <a:r>
              <a:rPr lang="en-GB" sz="1400" spc="20" dirty="0">
                <a:solidFill>
                  <a:srgbClr val="005EB8"/>
                </a:solidFill>
                <a:latin typeface="Arial"/>
                <a:ea typeface="Open Sans"/>
                <a:cs typeface="Arial"/>
              </a:rPr>
              <a:t> </a:t>
            </a:r>
            <a:r>
              <a:rPr lang="en-GB" sz="1400" spc="20" dirty="0">
                <a:solidFill>
                  <a:schemeClr val="tx1">
                    <a:lumMod val="85000"/>
                    <a:lumOff val="15000"/>
                  </a:schemeClr>
                </a:solidFill>
                <a:latin typeface="Arial"/>
                <a:ea typeface="Open Sans"/>
                <a:cs typeface="Arial"/>
              </a:rPr>
              <a:t>e.g. CVD, CKD</a:t>
            </a:r>
          </a:p>
          <a:p>
            <a:pPr marL="342900" indent="-342900">
              <a:buAutoNum type="arabicParenR"/>
            </a:pPr>
            <a:endParaRPr lang="en-GB" sz="14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r>
              <a:rPr lang="en-GB" sz="1400" spc="20" dirty="0">
                <a:solidFill>
                  <a:schemeClr val="tx1">
                    <a:lumMod val="85000"/>
                    <a:lumOff val="15000"/>
                  </a:schemeClr>
                </a:solidFill>
                <a:latin typeface="Arial"/>
                <a:ea typeface="Open Sans"/>
                <a:cs typeface="Arial"/>
              </a:rPr>
              <a:t>PCNs may choose to just run with the MDT component this financial year while getting trained in injectable initiation</a:t>
            </a:r>
            <a:endParaRPr lang="en-GB" sz="1400"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017882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screen&#10;&#10;Description automatically generated">
            <a:extLst>
              <a:ext uri="{FF2B5EF4-FFF2-40B4-BE49-F238E27FC236}">
                <a16:creationId xmlns:a16="http://schemas.microsoft.com/office/drawing/2014/main" id="{5CAD151C-F44D-EAE2-A2CE-107BB5C61D3A}"/>
              </a:ext>
            </a:extLst>
          </p:cNvPr>
          <p:cNvPicPr>
            <a:picLocks noChangeAspect="1"/>
          </p:cNvPicPr>
          <p:nvPr/>
        </p:nvPicPr>
        <p:blipFill>
          <a:blip r:embed="rId2"/>
          <a:stretch>
            <a:fillRect/>
          </a:stretch>
        </p:blipFill>
        <p:spPr>
          <a:xfrm>
            <a:off x="423470" y="0"/>
            <a:ext cx="11239554" cy="6248720"/>
          </a:xfrm>
          <a:prstGeom prst="rect">
            <a:avLst/>
          </a:prstGeom>
        </p:spPr>
      </p:pic>
    </p:spTree>
    <p:extLst>
      <p:ext uri="{BB962C8B-B14F-4D97-AF65-F5344CB8AC3E}">
        <p14:creationId xmlns:p14="http://schemas.microsoft.com/office/powerpoint/2010/main" val="3415078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15</a:t>
            </a:fld>
            <a:endParaRPr lang="en-GB" dirty="0"/>
          </a:p>
        </p:txBody>
      </p:sp>
      <p:sp>
        <p:nvSpPr>
          <p:cNvPr id="4" name="Title 3"/>
          <p:cNvSpPr>
            <a:spLocks noGrp="1"/>
          </p:cNvSpPr>
          <p:nvPr>
            <p:ph type="title"/>
          </p:nvPr>
        </p:nvSpPr>
        <p:spPr>
          <a:xfrm>
            <a:off x="217796" y="577485"/>
            <a:ext cx="11805881" cy="543595"/>
          </a:xfrm>
        </p:spPr>
        <p:txBody>
          <a:bodyPr>
            <a:normAutofit fontScale="90000"/>
          </a:bodyPr>
          <a:lstStyle/>
          <a:p>
            <a:r>
              <a:rPr lang="en-GB" sz="3600" dirty="0"/>
              <a:t>Example pathway for a patient with Early Onset Type 2 Diabetes </a:t>
            </a:r>
            <a:r>
              <a:rPr lang="en-GB" dirty="0"/>
              <a:t/>
            </a:r>
            <a:br>
              <a:rPr lang="en-GB" dirty="0"/>
            </a:br>
            <a:endParaRPr lang="en-GB" dirty="0"/>
          </a:p>
        </p:txBody>
      </p:sp>
      <p:pic>
        <p:nvPicPr>
          <p:cNvPr id="5" name="Content Placeholder 4" descr="A diagram of a diagram&#10;&#10;Description automatically generated">
            <a:extLst>
              <a:ext uri="{FF2B5EF4-FFF2-40B4-BE49-F238E27FC236}">
                <a16:creationId xmlns:a16="http://schemas.microsoft.com/office/drawing/2014/main" id="{27D5DF68-6B14-CEFD-30BE-19CFFA00E436}"/>
              </a:ext>
            </a:extLst>
          </p:cNvPr>
          <p:cNvPicPr>
            <a:picLocks noGrp="1" noChangeAspect="1"/>
          </p:cNvPicPr>
          <p:nvPr>
            <p:ph idx="1"/>
          </p:nvPr>
        </p:nvPicPr>
        <p:blipFill>
          <a:blip r:embed="rId2"/>
          <a:stretch>
            <a:fillRect/>
          </a:stretch>
        </p:blipFill>
        <p:spPr>
          <a:xfrm>
            <a:off x="2219093" y="2127929"/>
            <a:ext cx="9972907" cy="4646468"/>
          </a:xfrm>
          <a:prstGeom prst="rect">
            <a:avLst/>
          </a:prstGeom>
        </p:spPr>
      </p:pic>
      <p:sp>
        <p:nvSpPr>
          <p:cNvPr id="6" name="Rectangle 5"/>
          <p:cNvSpPr/>
          <p:nvPr/>
        </p:nvSpPr>
        <p:spPr>
          <a:xfrm>
            <a:off x="304800" y="1209006"/>
            <a:ext cx="11887200" cy="830997"/>
          </a:xfrm>
          <a:prstGeom prst="rect">
            <a:avLst/>
          </a:prstGeom>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Illustrating that one patient may attract payments for more than one service.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Note that the EOT2D review is a separate but linked service specification.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All onwards referrals are examples only, but are illustrative of the kind of support which may be required.</a:t>
            </a:r>
          </a:p>
        </p:txBody>
      </p:sp>
    </p:spTree>
    <p:extLst>
      <p:ext uri="{BB962C8B-B14F-4D97-AF65-F5344CB8AC3E}">
        <p14:creationId xmlns:p14="http://schemas.microsoft.com/office/powerpoint/2010/main" val="1944508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16</a:t>
            </a:fld>
            <a:endParaRPr lang="en-GB" dirty="0"/>
          </a:p>
        </p:txBody>
      </p:sp>
      <p:sp>
        <p:nvSpPr>
          <p:cNvPr id="4" name="Title 3"/>
          <p:cNvSpPr>
            <a:spLocks noGrp="1"/>
          </p:cNvSpPr>
          <p:nvPr>
            <p:ph type="title"/>
          </p:nvPr>
        </p:nvSpPr>
        <p:spPr/>
        <p:txBody>
          <a:bodyPr>
            <a:noAutofit/>
          </a:bodyPr>
          <a:lstStyle/>
          <a:p>
            <a:r>
              <a:rPr lang="en-GB" sz="3200" dirty="0"/>
              <a:t>Example pathway for a patient referred by their GP practice requiring insulin optimisation but not MDT review</a:t>
            </a:r>
          </a:p>
        </p:txBody>
      </p:sp>
      <p:sp>
        <p:nvSpPr>
          <p:cNvPr id="5" name="TextBox 4">
            <a:extLst>
              <a:ext uri="{FF2B5EF4-FFF2-40B4-BE49-F238E27FC236}">
                <a16:creationId xmlns:a16="http://schemas.microsoft.com/office/drawing/2014/main" id="{0F3EA6BD-03D7-9C81-21C0-0D635CFEB10C}"/>
              </a:ext>
            </a:extLst>
          </p:cNvPr>
          <p:cNvSpPr txBox="1"/>
          <p:nvPr/>
        </p:nvSpPr>
        <p:spPr>
          <a:xfrm>
            <a:off x="154901" y="1257290"/>
            <a:ext cx="11542728" cy="38869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onwards referrals are examples only, but are illustrative of the kind of support which may be required.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creenshot of a diagram&#10;&#10;Description automatically generated">
            <a:extLst>
              <a:ext uri="{FF2B5EF4-FFF2-40B4-BE49-F238E27FC236}">
                <a16:creationId xmlns:a16="http://schemas.microsoft.com/office/drawing/2014/main" id="{40481402-6F7A-9799-D761-B948FF281F88}"/>
              </a:ext>
            </a:extLst>
          </p:cNvPr>
          <p:cNvPicPr>
            <a:picLocks noChangeAspect="1"/>
          </p:cNvPicPr>
          <p:nvPr/>
        </p:nvPicPr>
        <p:blipFill>
          <a:blip r:embed="rId2"/>
          <a:stretch>
            <a:fillRect/>
          </a:stretch>
        </p:blipFill>
        <p:spPr>
          <a:xfrm>
            <a:off x="2252546" y="2238970"/>
            <a:ext cx="9939454" cy="4512079"/>
          </a:xfrm>
          <a:prstGeom prst="rect">
            <a:avLst/>
          </a:prstGeom>
        </p:spPr>
      </p:pic>
    </p:spTree>
    <p:extLst>
      <p:ext uri="{BB962C8B-B14F-4D97-AF65-F5344CB8AC3E}">
        <p14:creationId xmlns:p14="http://schemas.microsoft.com/office/powerpoint/2010/main" val="12026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989" y="1397238"/>
            <a:ext cx="11386643" cy="554225"/>
          </a:xfrm>
        </p:spPr>
        <p:txBody>
          <a:bodyPr>
            <a:normAutofit lnSpcReduction="10000"/>
          </a:bodyPr>
          <a:lstStyle/>
          <a:p>
            <a:r>
              <a:rPr lang="en-GB" sz="1700" dirty="0"/>
              <a:t>In this case the MDT recommendation back to the patient’s practice is for de-intensification of diabetes medication and onwards referral to a frailty service and care coordinator.</a:t>
            </a:r>
          </a:p>
        </p:txBody>
      </p:sp>
      <p:sp>
        <p:nvSpPr>
          <p:cNvPr id="3" name="Slide Number Placeholder 2"/>
          <p:cNvSpPr>
            <a:spLocks noGrp="1"/>
          </p:cNvSpPr>
          <p:nvPr>
            <p:ph type="sldNum" sz="quarter" idx="12"/>
          </p:nvPr>
        </p:nvSpPr>
        <p:spPr/>
        <p:txBody>
          <a:bodyPr/>
          <a:lstStyle/>
          <a:p>
            <a:fld id="{E76F84FA-B8EB-462F-97BA-032CB76B4E3A}" type="slidenum">
              <a:rPr lang="en-GB" smtClean="0"/>
              <a:t>17</a:t>
            </a:fld>
            <a:endParaRPr lang="en-GB" dirty="0"/>
          </a:p>
        </p:txBody>
      </p:sp>
      <p:sp>
        <p:nvSpPr>
          <p:cNvPr id="4" name="Title 3"/>
          <p:cNvSpPr>
            <a:spLocks noGrp="1"/>
          </p:cNvSpPr>
          <p:nvPr>
            <p:ph type="title"/>
          </p:nvPr>
        </p:nvSpPr>
        <p:spPr/>
        <p:txBody>
          <a:bodyPr>
            <a:normAutofit fontScale="90000"/>
          </a:bodyPr>
          <a:lstStyle/>
          <a:p>
            <a:r>
              <a:rPr lang="en-GB" dirty="0"/>
              <a:t>Example pathway for a patient identified through PCN-based clinical system or WSIC searches</a:t>
            </a:r>
          </a:p>
        </p:txBody>
      </p:sp>
      <p:pic>
        <p:nvPicPr>
          <p:cNvPr id="5" name="Content Placeholder 1">
            <a:extLst>
              <a:ext uri="{FF2B5EF4-FFF2-40B4-BE49-F238E27FC236}">
                <a16:creationId xmlns:a16="http://schemas.microsoft.com/office/drawing/2014/main" id="{AD80B71B-3CA4-2D5D-9300-494F07465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9093" y="2324540"/>
            <a:ext cx="9917616" cy="4400552"/>
          </a:xfrm>
          <a:prstGeom prst="rect">
            <a:avLst/>
          </a:prstGeom>
          <a:noFill/>
        </p:spPr>
      </p:pic>
    </p:spTree>
    <p:extLst>
      <p:ext uri="{BB962C8B-B14F-4D97-AF65-F5344CB8AC3E}">
        <p14:creationId xmlns:p14="http://schemas.microsoft.com/office/powerpoint/2010/main" val="2831468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3012" y="5846444"/>
          <a:ext cx="11881276" cy="834738"/>
        </p:xfrm>
        <a:graphic>
          <a:graphicData uri="http://schemas.openxmlformats.org/drawingml/2006/table">
            <a:tbl>
              <a:tblPr firstRow="1" bandRow="1">
                <a:tableStyleId>{5C22544A-7EE6-4342-B048-85BDC9FD1C3A}</a:tableStyleId>
              </a:tblPr>
              <a:tblGrid>
                <a:gridCol w="11881276">
                  <a:extLst>
                    <a:ext uri="{9D8B030D-6E8A-4147-A177-3AD203B41FA5}">
                      <a16:colId xmlns:a16="http://schemas.microsoft.com/office/drawing/2014/main" val="2664469693"/>
                    </a:ext>
                  </a:extLst>
                </a:gridCol>
              </a:tblGrid>
              <a:tr h="834738">
                <a:tc>
                  <a:txBody>
                    <a:bodyPr/>
                    <a:lstStyle/>
                    <a:p>
                      <a:endParaRPr lang="en-GB" dirty="0"/>
                    </a:p>
                  </a:txBody>
                  <a:tcPr>
                    <a:solidFill>
                      <a:schemeClr val="bg1"/>
                    </a:solidFill>
                  </a:tcPr>
                </a:tc>
                <a:extLst>
                  <a:ext uri="{0D108BD9-81ED-4DB2-BD59-A6C34878D82A}">
                    <a16:rowId xmlns:a16="http://schemas.microsoft.com/office/drawing/2014/main" val="1410515179"/>
                  </a:ext>
                </a:extLst>
              </a:tr>
            </a:tbl>
          </a:graphicData>
        </a:graphic>
      </p:graphicFrame>
      <p:sp>
        <p:nvSpPr>
          <p:cNvPr id="3" name="Slide Number Placeholder 2"/>
          <p:cNvSpPr>
            <a:spLocks noGrp="1"/>
          </p:cNvSpPr>
          <p:nvPr>
            <p:ph type="sldNum" sz="quarter" idx="12"/>
          </p:nvPr>
        </p:nvSpPr>
        <p:spPr/>
        <p:txBody>
          <a:bodyPr/>
          <a:lstStyle/>
          <a:p>
            <a:fld id="{E76F84FA-B8EB-462F-97BA-032CB76B4E3A}" type="slidenum">
              <a:rPr lang="en-GB" smtClean="0"/>
              <a:t>18</a:t>
            </a:fld>
            <a:endParaRPr lang="en-GB" dirty="0"/>
          </a:p>
        </p:txBody>
      </p:sp>
      <p:sp>
        <p:nvSpPr>
          <p:cNvPr id="4" name="Title 3"/>
          <p:cNvSpPr>
            <a:spLocks noGrp="1"/>
          </p:cNvSpPr>
          <p:nvPr>
            <p:ph type="title"/>
          </p:nvPr>
        </p:nvSpPr>
        <p:spPr>
          <a:xfrm>
            <a:off x="123012" y="440690"/>
            <a:ext cx="12068988" cy="682603"/>
          </a:xfrm>
        </p:spPr>
        <p:txBody>
          <a:bodyPr>
            <a:normAutofit fontScale="90000"/>
          </a:bodyPr>
          <a:lstStyle/>
          <a:p>
            <a:r>
              <a:rPr lang="en-GB" sz="3100" dirty="0"/>
              <a:t>Training &amp; Education – PITstop Foundation (PrePITstop) Diabetes Course </a:t>
            </a:r>
            <a:r>
              <a:rPr lang="en-GB" dirty="0"/>
              <a:t/>
            </a:r>
            <a:br>
              <a:rPr lang="en-GB" dirty="0"/>
            </a:br>
            <a:r>
              <a:rPr lang="en-GB" sz="1600" dirty="0" smtClean="0"/>
              <a:t>NWL Training Hub are funding </a:t>
            </a:r>
            <a:r>
              <a:rPr lang="en-GB" sz="1600" b="1" i="1" u="sng" dirty="0" smtClean="0"/>
              <a:t>THREE places per PCN from the ARRS roles of either Pharmacists, Paramedics or Physician Associates</a:t>
            </a:r>
            <a:r>
              <a:rPr lang="en-GB" sz="1600" dirty="0" smtClean="0"/>
              <a:t> to complete the PITstop Foundation (PrePITstop) Diabetes Course</a:t>
            </a:r>
            <a:r>
              <a:rPr lang="en-GB" sz="1300" dirty="0"/>
              <a:t/>
            </a:r>
            <a:br>
              <a:rPr lang="en-GB" sz="1300" dirty="0"/>
            </a:br>
            <a:r>
              <a:rPr lang="en-GB" sz="1300" dirty="0"/>
              <a:t> </a:t>
            </a:r>
          </a:p>
        </p:txBody>
      </p:sp>
      <p:pic>
        <p:nvPicPr>
          <p:cNvPr id="2050" name="x__x0000_i1026" descr="image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840" y="5420105"/>
            <a:ext cx="2304740" cy="115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4B605262-978D-814A-1C59-08A69F99109B}"/>
              </a:ext>
            </a:extLst>
          </p:cNvPr>
          <p:cNvGraphicFramePr>
            <a:graphicFrameLocks noGrp="1"/>
          </p:cNvGraphicFramePr>
          <p:nvPr>
            <p:extLst>
              <p:ext uri="{D42A27DB-BD31-4B8C-83A1-F6EECF244321}">
                <p14:modId xmlns:p14="http://schemas.microsoft.com/office/powerpoint/2010/main" val="1696544590"/>
              </p:ext>
            </p:extLst>
          </p:nvPr>
        </p:nvGraphicFramePr>
        <p:xfrm>
          <a:off x="121300" y="1336463"/>
          <a:ext cx="11704760" cy="5309696"/>
        </p:xfrm>
        <a:graphic>
          <a:graphicData uri="http://schemas.openxmlformats.org/drawingml/2006/table">
            <a:tbl>
              <a:tblPr firstRow="1" firstCol="1" bandRow="1">
                <a:tableStyleId>{BC89EF96-8CEA-46FF-86C4-4CE0E7609802}</a:tableStyleId>
              </a:tblPr>
              <a:tblGrid>
                <a:gridCol w="6780363">
                  <a:extLst>
                    <a:ext uri="{9D8B030D-6E8A-4147-A177-3AD203B41FA5}">
                      <a16:colId xmlns:a16="http://schemas.microsoft.com/office/drawing/2014/main" val="612632200"/>
                    </a:ext>
                  </a:extLst>
                </a:gridCol>
                <a:gridCol w="2374363">
                  <a:extLst>
                    <a:ext uri="{9D8B030D-6E8A-4147-A177-3AD203B41FA5}">
                      <a16:colId xmlns:a16="http://schemas.microsoft.com/office/drawing/2014/main" val="3980895601"/>
                    </a:ext>
                  </a:extLst>
                </a:gridCol>
                <a:gridCol w="2550034">
                  <a:extLst>
                    <a:ext uri="{9D8B030D-6E8A-4147-A177-3AD203B41FA5}">
                      <a16:colId xmlns:a16="http://schemas.microsoft.com/office/drawing/2014/main" val="3722461854"/>
                    </a:ext>
                  </a:extLst>
                </a:gridCol>
              </a:tblGrid>
              <a:tr h="402416">
                <a:tc>
                  <a:txBody>
                    <a:bodyPr/>
                    <a:lstStyle/>
                    <a:p>
                      <a:r>
                        <a:rPr lang="en-US" sz="1400" dirty="0">
                          <a:effectLst/>
                        </a:rPr>
                        <a:t>About the Training</a:t>
                      </a:r>
                      <a:endParaRPr lang="en-US" sz="1400" dirty="0">
                        <a:effectLst/>
                        <a:latin typeface="Arial"/>
                      </a:endParaRPr>
                    </a:p>
                  </a:txBody>
                  <a:tcPr marL="68580" marR="68580" marT="0" marB="0"/>
                </a:tc>
                <a:tc>
                  <a:txBody>
                    <a:bodyPr/>
                    <a:lstStyle/>
                    <a:p>
                      <a:r>
                        <a:rPr lang="en-US" sz="1400" dirty="0">
                          <a:effectLst/>
                        </a:rPr>
                        <a:t>Who is the Training for? </a:t>
                      </a:r>
                      <a:endParaRPr lang="en-US" sz="1400" dirty="0">
                        <a:effectLst/>
                        <a:latin typeface="Arial"/>
                      </a:endParaRPr>
                    </a:p>
                  </a:txBody>
                  <a:tcPr marL="68580" marR="68580" marT="0" marB="0"/>
                </a:tc>
                <a:tc>
                  <a:txBody>
                    <a:bodyPr/>
                    <a:lstStyle/>
                    <a:p>
                      <a:r>
                        <a:rPr lang="en-US" sz="1400" dirty="0">
                          <a:effectLst/>
                        </a:rPr>
                        <a:t>Registration Details</a:t>
                      </a:r>
                      <a:endParaRPr lang="en-US" sz="1400" dirty="0">
                        <a:effectLst/>
                        <a:latin typeface="Arial"/>
                      </a:endParaRPr>
                    </a:p>
                  </a:txBody>
                  <a:tcPr marL="68580" marR="68580" marT="0" marB="0"/>
                </a:tc>
                <a:extLst>
                  <a:ext uri="{0D108BD9-81ED-4DB2-BD59-A6C34878D82A}">
                    <a16:rowId xmlns:a16="http://schemas.microsoft.com/office/drawing/2014/main" val="1850396614"/>
                  </a:ext>
                </a:extLst>
              </a:tr>
              <a:tr h="4828999">
                <a:tc>
                  <a:txBody>
                    <a:bodyPr/>
                    <a:lstStyle/>
                    <a:p>
                      <a:pPr marL="0" indent="0">
                        <a:buNone/>
                      </a:pPr>
                      <a:r>
                        <a:rPr lang="en-US" sz="1400" b="0" dirty="0">
                          <a:effectLst/>
                        </a:rPr>
                        <a:t>This 3-day multidisciplinary diabetes foundation course focuses on the core diabetes services and care provision for people with type 2 diabetes and prediabetes and emergency management for people with type 1 diabetes. It is aimed at healthcare professionals working in primary care who want to work as a team to improve diabetes services and patient outcomes using structured care pathways.</a:t>
                      </a:r>
                    </a:p>
                    <a:p>
                      <a:pPr marL="285750" indent="-285750">
                        <a:buFont typeface="Arial"/>
                        <a:buChar char="•"/>
                      </a:pPr>
                      <a:endParaRPr lang="en-US" sz="1400" dirty="0">
                        <a:effectLst/>
                      </a:endParaRPr>
                    </a:p>
                    <a:p>
                      <a:pPr marL="0" indent="0">
                        <a:buNone/>
                      </a:pPr>
                      <a:r>
                        <a:rPr lang="en-US" sz="1400" dirty="0">
                          <a:effectLst/>
                        </a:rPr>
                        <a:t>What will be covered?</a:t>
                      </a:r>
                    </a:p>
                    <a:p>
                      <a:pPr marL="285750" indent="-285750">
                        <a:buFont typeface="Arial"/>
                        <a:buChar char="•"/>
                      </a:pPr>
                      <a:r>
                        <a:rPr lang="en-US" sz="1400" b="0" dirty="0">
                          <a:effectLst/>
                        </a:rPr>
                        <a:t>Classification and accurate diagnosis</a:t>
                      </a:r>
                    </a:p>
                    <a:p>
                      <a:pPr marL="285750" indent="-285750">
                        <a:buFont typeface="Arial"/>
                        <a:buChar char="•"/>
                      </a:pPr>
                      <a:r>
                        <a:rPr lang="en-US" sz="1400" b="0" dirty="0">
                          <a:effectLst/>
                        </a:rPr>
                        <a:t>Diabetes screening for at risk groups</a:t>
                      </a:r>
                    </a:p>
                    <a:p>
                      <a:pPr marL="285750" indent="-285750">
                        <a:buFont typeface="Arial"/>
                        <a:buChar char="•"/>
                      </a:pPr>
                      <a:r>
                        <a:rPr lang="en-US" sz="1400" b="0" dirty="0">
                          <a:effectLst/>
                        </a:rPr>
                        <a:t>Day to day living choices</a:t>
                      </a:r>
                    </a:p>
                    <a:p>
                      <a:pPr marL="285750" indent="-285750">
                        <a:buFont typeface="Arial"/>
                        <a:buChar char="•"/>
                      </a:pPr>
                      <a:r>
                        <a:rPr lang="en-US" sz="1400" b="0" dirty="0">
                          <a:effectLst/>
                        </a:rPr>
                        <a:t>Encouraging referrals to the Diabetes Prevention Programme and Structured Education</a:t>
                      </a:r>
                    </a:p>
                    <a:p>
                      <a:pPr marL="285750" indent="-285750">
                        <a:buFont typeface="Arial"/>
                        <a:buChar char="•"/>
                      </a:pPr>
                      <a:r>
                        <a:rPr lang="en-US" sz="1400" b="0" dirty="0">
                          <a:effectLst/>
                        </a:rPr>
                        <a:t>The oral diabetes medication pathway and related subjects (DVLA, hypoglycaemia, monitoring, concordance, individual target setting)</a:t>
                      </a:r>
                    </a:p>
                    <a:p>
                      <a:pPr marL="285750" indent="-285750">
                        <a:buFont typeface="Arial"/>
                        <a:buChar char="•"/>
                      </a:pPr>
                      <a:r>
                        <a:rPr lang="en-US" sz="1400" b="0" dirty="0">
                          <a:effectLst/>
                        </a:rPr>
                        <a:t>Managing illness</a:t>
                      </a:r>
                    </a:p>
                    <a:p>
                      <a:pPr marL="285750" indent="-285750">
                        <a:buFont typeface="Arial"/>
                        <a:buChar char="•"/>
                      </a:pPr>
                      <a:r>
                        <a:rPr lang="en-US" sz="1400" b="0" dirty="0">
                          <a:effectLst/>
                        </a:rPr>
                        <a:t>The provision of essential diabetes care using structured care pathways</a:t>
                      </a:r>
                    </a:p>
                    <a:p>
                      <a:pPr marL="285750" indent="-285750">
                        <a:buFont typeface="Arial"/>
                        <a:buChar char="•"/>
                      </a:pPr>
                      <a:r>
                        <a:rPr lang="en-US" sz="1400" b="0" dirty="0">
                          <a:effectLst/>
                        </a:rPr>
                        <a:t>Cardiovascular disease prevention, including blood pressure, lipid and kidney management</a:t>
                      </a:r>
                    </a:p>
                    <a:p>
                      <a:pPr marL="285750" indent="-285750">
                        <a:buFont typeface="Arial"/>
                        <a:buChar char="•"/>
                      </a:pPr>
                      <a:r>
                        <a:rPr lang="en-US" sz="1400" b="0" dirty="0">
                          <a:effectLst/>
                        </a:rPr>
                        <a:t>Eye screening and diabetes eye complications</a:t>
                      </a:r>
                    </a:p>
                    <a:p>
                      <a:pPr marL="285750" indent="-285750">
                        <a:buFont typeface="Arial"/>
                        <a:buChar char="•"/>
                      </a:pPr>
                      <a:r>
                        <a:rPr lang="en-US" sz="1400" b="0" dirty="0">
                          <a:effectLst/>
                        </a:rPr>
                        <a:t>Emotional and mental health</a:t>
                      </a:r>
                    </a:p>
                    <a:p>
                      <a:pPr marL="285750" indent="-285750">
                        <a:buFont typeface="Arial"/>
                        <a:buChar char="•"/>
                      </a:pPr>
                      <a:r>
                        <a:rPr lang="en-US" sz="1400" b="0" dirty="0">
                          <a:effectLst/>
                        </a:rPr>
                        <a:t>The foot assessment, foot advice and appropriate referral</a:t>
                      </a:r>
                    </a:p>
                    <a:p>
                      <a:pPr marL="285750" indent="-285750">
                        <a:buFont typeface="Arial"/>
                        <a:buChar char="•"/>
                      </a:pPr>
                      <a:r>
                        <a:rPr lang="en-US" sz="1400" b="0" dirty="0">
                          <a:effectLst/>
                        </a:rPr>
                        <a:t>Preconceptual counselling and family planning advice (self-directed learning)</a:t>
                      </a:r>
                    </a:p>
                    <a:p>
                      <a:pPr marL="285750" indent="-285750">
                        <a:buFont typeface="Arial"/>
                        <a:buChar char="•"/>
                      </a:pPr>
                      <a:r>
                        <a:rPr lang="en-US" sz="1400" b="0" dirty="0">
                          <a:effectLst/>
                        </a:rPr>
                        <a:t>Case studies: putting it into practice</a:t>
                      </a:r>
                    </a:p>
                    <a:p>
                      <a:pPr marL="285750" indent="-285750">
                        <a:buFont typeface="Arial"/>
                        <a:buChar char="•"/>
                      </a:pPr>
                      <a:r>
                        <a:rPr lang="en-US" sz="1400" b="0" dirty="0">
                          <a:effectLst/>
                        </a:rPr>
                        <a:t>Use of audit to improve outcomes</a:t>
                      </a:r>
                      <a:endParaRPr lang="en-US" sz="1400" b="0" dirty="0">
                        <a:effectLst/>
                        <a:latin typeface="Arial"/>
                      </a:endParaRPr>
                    </a:p>
                  </a:txBody>
                  <a:tcPr marL="68580" marR="68580" marT="0" marB="0"/>
                </a:tc>
                <a:tc>
                  <a:txBody>
                    <a:bodyPr/>
                    <a:lstStyle/>
                    <a:p>
                      <a:pPr marL="285750" indent="-285750">
                        <a:buFont typeface="Arial"/>
                        <a:buChar char="•"/>
                      </a:pPr>
                      <a:endParaRPr lang="en-US" sz="1400" dirty="0">
                        <a:effectLst/>
                      </a:endParaRPr>
                    </a:p>
                    <a:p>
                      <a:pPr marL="0" indent="0">
                        <a:buFont typeface="Arial"/>
                        <a:buNone/>
                      </a:pPr>
                      <a:r>
                        <a:rPr lang="en-US" sz="1400" dirty="0">
                          <a:effectLst/>
                        </a:rPr>
                        <a:t>This training is for </a:t>
                      </a:r>
                      <a:r>
                        <a:rPr lang="en-US" sz="1400" u="sng" dirty="0">
                          <a:solidFill>
                            <a:srgbClr val="FF0000"/>
                          </a:solidFill>
                          <a:effectLst/>
                        </a:rPr>
                        <a:t>THREE places per PCN from the ARRS roles of either Pharmacists, Paramedics or Physician Associates </a:t>
                      </a:r>
                      <a:r>
                        <a:rPr lang="en-US" sz="1400" dirty="0">
                          <a:effectLst/>
                        </a:rPr>
                        <a:t>working as part of a practice/PCN diabetes team.</a:t>
                      </a:r>
                      <a:endParaRPr lang="en-US" sz="1400" dirty="0">
                        <a:effectLst/>
                        <a:latin typeface="Arial"/>
                      </a:endParaRPr>
                    </a:p>
                  </a:txBody>
                  <a:tcPr marL="68580" marR="68580" marT="0" marB="0"/>
                </a:tc>
                <a:tc>
                  <a:txBody>
                    <a:bodyPr/>
                    <a:lstStyle/>
                    <a:p>
                      <a:pPr marL="285750" indent="-285750">
                        <a:buFont typeface="Arial"/>
                        <a:buChar char="•"/>
                      </a:pPr>
                      <a:endParaRPr lang="en-US" sz="1400" dirty="0">
                        <a:effectLst/>
                      </a:endParaRPr>
                    </a:p>
                    <a:p>
                      <a:pPr marL="0" indent="0">
                        <a:buFont typeface="Arial"/>
                        <a:buNone/>
                      </a:pPr>
                      <a:r>
                        <a:rPr lang="en-US" sz="1400" dirty="0">
                          <a:effectLst/>
                        </a:rPr>
                        <a:t>Please email </a:t>
                      </a:r>
                      <a:r>
                        <a:rPr lang="en-US" sz="1400" dirty="0">
                          <a:effectLst/>
                          <a:hlinkClick r:id="rId3"/>
                        </a:rPr>
                        <a:t>nomaan.omar@nhs.net</a:t>
                      </a:r>
                      <a:r>
                        <a:rPr lang="en-US" sz="1400" dirty="0">
                          <a:effectLst/>
                        </a:rPr>
                        <a:t> with: </a:t>
                      </a:r>
                    </a:p>
                    <a:p>
                      <a:pPr marL="285750" indent="-285750">
                        <a:buFont typeface="Arial"/>
                        <a:buChar char="•"/>
                      </a:pPr>
                      <a:r>
                        <a:rPr lang="en-US" sz="1400" dirty="0">
                          <a:effectLst/>
                        </a:rPr>
                        <a:t>the three clinicians names, </a:t>
                      </a:r>
                    </a:p>
                    <a:p>
                      <a:pPr marL="285750" indent="-285750">
                        <a:buFont typeface="Arial"/>
                        <a:buChar char="•"/>
                      </a:pPr>
                      <a:r>
                        <a:rPr lang="en-US" sz="1400" dirty="0">
                          <a:effectLst/>
                        </a:rPr>
                        <a:t>NHS email addresses, </a:t>
                      </a:r>
                    </a:p>
                    <a:p>
                      <a:pPr marL="285750" indent="-285750">
                        <a:buFont typeface="Arial"/>
                        <a:buChar char="•"/>
                      </a:pPr>
                      <a:r>
                        <a:rPr lang="en-US" sz="1400" dirty="0">
                          <a:effectLst/>
                        </a:rPr>
                        <a:t>role </a:t>
                      </a:r>
                    </a:p>
                    <a:p>
                      <a:pPr marL="285750" indent="-285750">
                        <a:buFont typeface="Arial"/>
                        <a:buChar char="•"/>
                      </a:pPr>
                      <a:r>
                        <a:rPr lang="en-US" sz="1400" dirty="0">
                          <a:effectLst/>
                        </a:rPr>
                        <a:t>practice/employer; </a:t>
                      </a:r>
                    </a:p>
                    <a:p>
                      <a:pPr marL="285750" indent="-285750">
                        <a:buFont typeface="Arial"/>
                        <a:buChar char="•"/>
                      </a:pPr>
                      <a:r>
                        <a:rPr lang="en-US" sz="1400" dirty="0">
                          <a:effectLst/>
                        </a:rPr>
                        <a:t>PCN</a:t>
                      </a:r>
                    </a:p>
                    <a:p>
                      <a:pPr marL="0" indent="0">
                        <a:buFont typeface="Arial"/>
                        <a:buNone/>
                      </a:pPr>
                      <a:endParaRPr lang="en-US" sz="1400" dirty="0">
                        <a:effectLst/>
                      </a:endParaRPr>
                    </a:p>
                    <a:p>
                      <a:pPr marL="0" indent="0">
                        <a:buFont typeface="Arial"/>
                        <a:buNone/>
                      </a:pPr>
                      <a:r>
                        <a:rPr lang="en-US" sz="1400" dirty="0" smtClean="0">
                          <a:effectLst/>
                        </a:rPr>
                        <a:t>NW</a:t>
                      </a:r>
                      <a:r>
                        <a:rPr lang="en-US" sz="1400" baseline="0" dirty="0" smtClean="0">
                          <a:effectLst/>
                        </a:rPr>
                        <a:t> London Training Hub will </a:t>
                      </a:r>
                      <a:r>
                        <a:rPr lang="en-US" sz="1400" dirty="0" smtClean="0">
                          <a:effectLst/>
                        </a:rPr>
                        <a:t>then </a:t>
                      </a:r>
                      <a:r>
                        <a:rPr lang="en-US" sz="1400" dirty="0">
                          <a:effectLst/>
                        </a:rPr>
                        <a:t>send them instructions of how to register onto the course.</a:t>
                      </a:r>
                      <a:endParaRPr lang="en-US" sz="1400" dirty="0">
                        <a:effectLst/>
                        <a:latin typeface="Arial"/>
                      </a:endParaRPr>
                    </a:p>
                  </a:txBody>
                  <a:tcPr marL="68580" marR="68580" marT="0" marB="0"/>
                </a:tc>
                <a:extLst>
                  <a:ext uri="{0D108BD9-81ED-4DB2-BD59-A6C34878D82A}">
                    <a16:rowId xmlns:a16="http://schemas.microsoft.com/office/drawing/2014/main" val="3267357426"/>
                  </a:ext>
                </a:extLst>
              </a:tr>
            </a:tbl>
          </a:graphicData>
        </a:graphic>
      </p:graphicFrame>
    </p:spTree>
    <p:extLst>
      <p:ext uri="{BB962C8B-B14F-4D97-AF65-F5344CB8AC3E}">
        <p14:creationId xmlns:p14="http://schemas.microsoft.com/office/powerpoint/2010/main" val="1797261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3012" y="5846444"/>
          <a:ext cx="11881276" cy="834738"/>
        </p:xfrm>
        <a:graphic>
          <a:graphicData uri="http://schemas.openxmlformats.org/drawingml/2006/table">
            <a:tbl>
              <a:tblPr firstRow="1" bandRow="1">
                <a:tableStyleId>{5C22544A-7EE6-4342-B048-85BDC9FD1C3A}</a:tableStyleId>
              </a:tblPr>
              <a:tblGrid>
                <a:gridCol w="11881276">
                  <a:extLst>
                    <a:ext uri="{9D8B030D-6E8A-4147-A177-3AD203B41FA5}">
                      <a16:colId xmlns:a16="http://schemas.microsoft.com/office/drawing/2014/main" val="2664469693"/>
                    </a:ext>
                  </a:extLst>
                </a:gridCol>
              </a:tblGrid>
              <a:tr h="834738">
                <a:tc>
                  <a:txBody>
                    <a:bodyPr/>
                    <a:lstStyle/>
                    <a:p>
                      <a:endParaRPr lang="en-GB" dirty="0"/>
                    </a:p>
                  </a:txBody>
                  <a:tcPr>
                    <a:solidFill>
                      <a:schemeClr val="bg1"/>
                    </a:solidFill>
                  </a:tcPr>
                </a:tc>
                <a:extLst>
                  <a:ext uri="{0D108BD9-81ED-4DB2-BD59-A6C34878D82A}">
                    <a16:rowId xmlns:a16="http://schemas.microsoft.com/office/drawing/2014/main" val="141051517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64543756"/>
              </p:ext>
            </p:extLst>
          </p:nvPr>
        </p:nvGraphicFramePr>
        <p:xfrm>
          <a:off x="289065" y="1329995"/>
          <a:ext cx="11613870" cy="5108225"/>
        </p:xfrm>
        <a:graphic>
          <a:graphicData uri="http://schemas.openxmlformats.org/drawingml/2006/table">
            <a:tbl>
              <a:tblPr firstRow="1" firstCol="1" bandRow="1">
                <a:tableStyleId>{BC89EF96-8CEA-46FF-86C4-4CE0E7609802}</a:tableStyleId>
              </a:tblPr>
              <a:tblGrid>
                <a:gridCol w="7336823">
                  <a:extLst>
                    <a:ext uri="{9D8B030D-6E8A-4147-A177-3AD203B41FA5}">
                      <a16:colId xmlns:a16="http://schemas.microsoft.com/office/drawing/2014/main" val="696892113"/>
                    </a:ext>
                  </a:extLst>
                </a:gridCol>
                <a:gridCol w="2036188">
                  <a:extLst>
                    <a:ext uri="{9D8B030D-6E8A-4147-A177-3AD203B41FA5}">
                      <a16:colId xmlns:a16="http://schemas.microsoft.com/office/drawing/2014/main" val="1686603506"/>
                    </a:ext>
                  </a:extLst>
                </a:gridCol>
                <a:gridCol w="2240859">
                  <a:extLst>
                    <a:ext uri="{9D8B030D-6E8A-4147-A177-3AD203B41FA5}">
                      <a16:colId xmlns:a16="http://schemas.microsoft.com/office/drawing/2014/main" val="3252966915"/>
                    </a:ext>
                  </a:extLst>
                </a:gridCol>
              </a:tblGrid>
              <a:tr h="291899">
                <a:tc>
                  <a:txBody>
                    <a:bodyPr/>
                    <a:lstStyle/>
                    <a:p>
                      <a:pPr>
                        <a:spcAft>
                          <a:spcPts val="0"/>
                        </a:spcAft>
                      </a:pPr>
                      <a:r>
                        <a:rPr lang="en-GB" sz="1200" dirty="0">
                          <a:effectLst/>
                          <a:latin typeface="Arial" panose="020B0604020202020204" pitchFamily="34" charset="0"/>
                          <a:cs typeface="Arial" panose="020B0604020202020204" pitchFamily="34" charset="0"/>
                        </a:rPr>
                        <a:t>About the Training</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8255" marR="28255" marT="0" marB="0"/>
                </a:tc>
                <a:tc>
                  <a:txBody>
                    <a:bodyPr/>
                    <a:lstStyle/>
                    <a:p>
                      <a:pPr>
                        <a:spcAft>
                          <a:spcPts val="0"/>
                        </a:spcAft>
                      </a:pPr>
                      <a:r>
                        <a:rPr lang="en-GB" sz="1200" dirty="0">
                          <a:effectLst/>
                          <a:latin typeface="Arial" panose="020B0604020202020204" pitchFamily="34" charset="0"/>
                          <a:cs typeface="Arial" panose="020B0604020202020204" pitchFamily="34" charset="0"/>
                        </a:rPr>
                        <a:t>Who is the Training for? </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8255" marR="28255" marT="0" marB="0"/>
                </a:tc>
                <a:tc>
                  <a:txBody>
                    <a:bodyPr/>
                    <a:lstStyle/>
                    <a:p>
                      <a:pPr>
                        <a:spcAft>
                          <a:spcPts val="0"/>
                        </a:spcAft>
                      </a:pPr>
                      <a:r>
                        <a:rPr lang="en-GB" sz="1200" dirty="0">
                          <a:effectLst/>
                          <a:latin typeface="Arial" panose="020B0604020202020204" pitchFamily="34" charset="0"/>
                          <a:cs typeface="Arial" panose="020B0604020202020204" pitchFamily="34" charset="0"/>
                        </a:rPr>
                        <a:t>Registration Details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8255" marR="28255" marT="0" marB="0"/>
                </a:tc>
                <a:extLst>
                  <a:ext uri="{0D108BD9-81ED-4DB2-BD59-A6C34878D82A}">
                    <a16:rowId xmlns:a16="http://schemas.microsoft.com/office/drawing/2014/main" val="67516565"/>
                  </a:ext>
                </a:extLst>
              </a:tr>
              <a:tr h="4816326">
                <a:tc>
                  <a:txBody>
                    <a:bodyPr/>
                    <a:lstStyle/>
                    <a:p>
                      <a:pPr>
                        <a:spcAft>
                          <a:spcPts val="0"/>
                        </a:spcAft>
                      </a:pPr>
                      <a:r>
                        <a:rPr lang="en-GB" sz="1200" dirty="0">
                          <a:effectLst/>
                          <a:latin typeface="Arial" panose="020B0604020202020204" pitchFamily="34" charset="0"/>
                          <a:cs typeface="Arial" panose="020B0604020202020204" pitchFamily="34" charset="0"/>
                        </a:rPr>
                        <a:t> </a:t>
                      </a:r>
                    </a:p>
                    <a:p>
                      <a:pPr>
                        <a:spcAft>
                          <a:spcPts val="0"/>
                        </a:spcAft>
                      </a:pPr>
                      <a:r>
                        <a:rPr lang="en-GB" sz="1200" dirty="0">
                          <a:effectLst/>
                          <a:latin typeface="Arial" panose="020B0604020202020204" pitchFamily="34" charset="0"/>
                          <a:cs typeface="Arial" panose="020B0604020202020204" pitchFamily="34" charset="0"/>
                        </a:rPr>
                        <a:t>This practical 2.5-day advanced course gives multi-disciplinary, practice teams the resources to work towards an enhanced diabetes service provision for injectable initiation (type 2 diabetes only).</a:t>
                      </a:r>
                    </a:p>
                    <a:p>
                      <a:pPr>
                        <a:spcAft>
                          <a:spcPts val="0"/>
                        </a:spcAft>
                      </a:pPr>
                      <a:r>
                        <a:rPr lang="en-GB" sz="1200" dirty="0">
                          <a:effectLst/>
                          <a:latin typeface="Arial" panose="020B0604020202020204" pitchFamily="34" charset="0"/>
                          <a:cs typeface="Arial" panose="020B0604020202020204" pitchFamily="34" charset="0"/>
                        </a:rPr>
                        <a:t> </a:t>
                      </a:r>
                    </a:p>
                    <a:p>
                      <a:pPr>
                        <a:spcAft>
                          <a:spcPts val="0"/>
                        </a:spcAft>
                      </a:pPr>
                      <a:r>
                        <a:rPr lang="en-GB" sz="1200" dirty="0">
                          <a:effectLst/>
                          <a:latin typeface="Arial" panose="020B0604020202020204" pitchFamily="34" charset="0"/>
                          <a:cs typeface="Arial" panose="020B0604020202020204" pitchFamily="34" charset="0"/>
                        </a:rPr>
                        <a:t>What will be covered?</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Revision of diabetes oral medications</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GLP-1 Agonists, including initiation using a structured care pathway</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Insulin: building the profile</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Injection technique</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Device workshop</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Detective work at review appointments focusing on injectables</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Insulin safety (self-directed learning)</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When is insulin indicated?</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Working through the PITstop insulin pathway to assess for insulin, initiate an appropriate insulin regimen and support the patient for the first 6-months: a case study approach</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Changing insulin regimens</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Dietary considerations and insulin, including minimising weight gain</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Decisions about injectable therapies: a case study approach</a:t>
                      </a:r>
                    </a:p>
                    <a:p>
                      <a:pPr marL="228600" indent="-228600">
                        <a:spcAft>
                          <a:spcPts val="0"/>
                        </a:spcAft>
                        <a:buFont typeface="Arial" panose="020B0604020202020204" pitchFamily="34" charset="0"/>
                        <a:buChar char="•"/>
                      </a:pPr>
                      <a:r>
                        <a:rPr lang="en-GB" sz="1200" b="0" dirty="0">
                          <a:effectLst/>
                          <a:latin typeface="Arial" panose="020B0604020202020204" pitchFamily="34" charset="0"/>
                          <a:cs typeface="Arial" panose="020B0604020202020204" pitchFamily="34" charset="0"/>
                        </a:rPr>
                        <a:t>Embedding the learning and university accreditation</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8255" marR="28255" marT="0" marB="0"/>
                </a:tc>
                <a:tc>
                  <a:txBody>
                    <a:bodyPr/>
                    <a:lstStyle/>
                    <a:p>
                      <a:pPr>
                        <a:spcAft>
                          <a:spcPts val="0"/>
                        </a:spcAft>
                      </a:pPr>
                      <a:r>
                        <a:rPr lang="en-GB" sz="1200" dirty="0">
                          <a:effectLst/>
                          <a:latin typeface="Arial" panose="020B0604020202020204" pitchFamily="34" charset="0"/>
                          <a:cs typeface="Arial" panose="020B0604020202020204" pitchFamily="34" charset="0"/>
                        </a:rPr>
                        <a:t> </a:t>
                      </a:r>
                    </a:p>
                    <a:p>
                      <a:pPr>
                        <a:spcAft>
                          <a:spcPts val="0"/>
                        </a:spcAft>
                      </a:pPr>
                      <a:r>
                        <a:rPr lang="en-GB" sz="1200" dirty="0">
                          <a:effectLst/>
                          <a:latin typeface="Arial" panose="020B0604020202020204" pitchFamily="34" charset="0"/>
                          <a:cs typeface="Arial" panose="020B0604020202020204" pitchFamily="34" charset="0"/>
                        </a:rPr>
                        <a:t>This training is for </a:t>
                      </a:r>
                      <a:r>
                        <a:rPr lang="en-GB" sz="1200" u="sng" dirty="0">
                          <a:effectLst/>
                          <a:latin typeface="Arial" panose="020B0604020202020204" pitchFamily="34" charset="0"/>
                          <a:cs typeface="Arial" panose="020B0604020202020204" pitchFamily="34" charset="0"/>
                        </a:rPr>
                        <a:t>TWO clinicians (GP, Nurse Practitioner, Practice Nurse and Clinical Pharmacist) per PCN</a:t>
                      </a:r>
                      <a:r>
                        <a:rPr lang="en-GB" sz="1200" dirty="0">
                          <a:effectLst/>
                          <a:latin typeface="Arial" panose="020B0604020202020204" pitchFamily="34" charset="0"/>
                          <a:cs typeface="Arial" panose="020B0604020202020204" pitchFamily="34" charset="0"/>
                        </a:rPr>
                        <a:t> working as part of a practice/PCN diabetes team, that are already experienced in providing a diabetes service and have attended a foundation level diabetes course or can provide evidence of self-directed learning, focusing on the oral diabetes medication pathway. It is preferable that they have undertaken their Independent prescribing, but not essential.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txBody>
                  <a:tcPr marL="28255" marR="28255" marT="0" marB="0"/>
                </a:tc>
                <a:tc>
                  <a:txBody>
                    <a:bodyPr/>
                    <a:lstStyle/>
                    <a:p>
                      <a:pPr>
                        <a:spcAft>
                          <a:spcPts val="0"/>
                        </a:spcAft>
                      </a:pPr>
                      <a:r>
                        <a:rPr lang="en-GB" sz="1200" dirty="0">
                          <a:effectLst/>
                          <a:latin typeface="Arial" panose="020B0604020202020204" pitchFamily="34" charset="0"/>
                          <a:cs typeface="Arial" panose="020B0604020202020204" pitchFamily="34" charset="0"/>
                        </a:rPr>
                        <a:t> </a:t>
                      </a:r>
                    </a:p>
                    <a:p>
                      <a:pPr>
                        <a:spcAft>
                          <a:spcPts val="0"/>
                        </a:spcAft>
                      </a:pPr>
                      <a:r>
                        <a:rPr lang="en-GB" sz="1200" dirty="0">
                          <a:effectLst/>
                          <a:latin typeface="Arial" panose="020B0604020202020204" pitchFamily="34" charset="0"/>
                          <a:cs typeface="Arial" panose="020B0604020202020204" pitchFamily="34" charset="0"/>
                        </a:rPr>
                        <a:t>Please email </a:t>
                      </a:r>
                      <a:r>
                        <a:rPr lang="en-GB" sz="1200" u="sng" dirty="0">
                          <a:effectLst/>
                          <a:latin typeface="Arial" panose="020B0604020202020204" pitchFamily="34" charset="0"/>
                          <a:cs typeface="Arial" panose="020B0604020202020204" pitchFamily="34" charset="0"/>
                          <a:hlinkClick r:id="rId2"/>
                        </a:rPr>
                        <a:t>nomaan.omar@nhs.net</a:t>
                      </a:r>
                      <a:r>
                        <a:rPr lang="en-GB" sz="1200" dirty="0">
                          <a:effectLst/>
                          <a:latin typeface="Arial" panose="020B0604020202020204" pitchFamily="34" charset="0"/>
                          <a:cs typeface="Arial" panose="020B0604020202020204" pitchFamily="34" charset="0"/>
                        </a:rPr>
                        <a:t> with </a:t>
                      </a:r>
                    </a:p>
                    <a:p>
                      <a:pPr marL="228600" indent="-228600">
                        <a:spcAft>
                          <a:spcPts val="0"/>
                        </a:spcAft>
                        <a:buFont typeface="Arial" panose="020B0604020202020204" pitchFamily="34" charset="0"/>
                        <a:buChar char="•"/>
                      </a:pPr>
                      <a:r>
                        <a:rPr lang="en-GB" sz="1200" dirty="0">
                          <a:effectLst/>
                          <a:latin typeface="Arial" panose="020B0604020202020204" pitchFamily="34" charset="0"/>
                          <a:cs typeface="Arial" panose="020B0604020202020204" pitchFamily="34" charset="0"/>
                        </a:rPr>
                        <a:t>the two clinicians names, </a:t>
                      </a:r>
                    </a:p>
                    <a:p>
                      <a:pPr marL="228600" indent="-228600">
                        <a:spcAft>
                          <a:spcPts val="0"/>
                        </a:spcAft>
                        <a:buFont typeface="Arial" panose="020B0604020202020204" pitchFamily="34" charset="0"/>
                        <a:buChar char="•"/>
                      </a:pPr>
                      <a:r>
                        <a:rPr lang="en-GB" sz="1200" dirty="0">
                          <a:effectLst/>
                          <a:latin typeface="Arial" panose="020B0604020202020204" pitchFamily="34" charset="0"/>
                          <a:cs typeface="Arial" panose="020B0604020202020204" pitchFamily="34" charset="0"/>
                        </a:rPr>
                        <a:t>email addresses, </a:t>
                      </a:r>
                    </a:p>
                    <a:p>
                      <a:pPr marL="228600" indent="-228600">
                        <a:spcAft>
                          <a:spcPts val="0"/>
                        </a:spcAft>
                        <a:buFont typeface="Arial" panose="020B0604020202020204" pitchFamily="34" charset="0"/>
                        <a:buChar char="•"/>
                      </a:pPr>
                      <a:r>
                        <a:rPr lang="en-GB" sz="1200" dirty="0">
                          <a:effectLst/>
                          <a:latin typeface="Arial" panose="020B0604020202020204" pitchFamily="34" charset="0"/>
                          <a:cs typeface="Arial" panose="020B0604020202020204" pitchFamily="34" charset="0"/>
                        </a:rPr>
                        <a:t>roles;</a:t>
                      </a:r>
                    </a:p>
                    <a:p>
                      <a:pPr marL="228600" indent="-228600">
                        <a:spcAft>
                          <a:spcPts val="0"/>
                        </a:spcAft>
                        <a:buFont typeface="Arial" panose="020B0604020202020204" pitchFamily="34" charset="0"/>
                        <a:buChar char="•"/>
                      </a:pPr>
                      <a:r>
                        <a:rPr lang="en-GB" sz="1200" dirty="0">
                          <a:effectLst/>
                          <a:latin typeface="Arial" panose="020B0604020202020204" pitchFamily="34" charset="0"/>
                          <a:cs typeface="Arial" panose="020B0604020202020204" pitchFamily="34" charset="0"/>
                        </a:rPr>
                        <a:t>practice(s)/employer; </a:t>
                      </a:r>
                    </a:p>
                    <a:p>
                      <a:pPr marL="228600" indent="-228600">
                        <a:spcAft>
                          <a:spcPts val="0"/>
                        </a:spcAft>
                        <a:buFont typeface="Arial" panose="020B0604020202020204" pitchFamily="34" charset="0"/>
                        <a:buChar char="•"/>
                      </a:pPr>
                      <a:r>
                        <a:rPr lang="en-GB" sz="1200" dirty="0">
                          <a:effectLst/>
                          <a:latin typeface="Arial" panose="020B0604020202020204" pitchFamily="34" charset="0"/>
                          <a:cs typeface="Arial" panose="020B0604020202020204" pitchFamily="34" charset="0"/>
                        </a:rPr>
                        <a:t>PCN</a:t>
                      </a:r>
                    </a:p>
                    <a:p>
                      <a:pPr marL="228600" indent="-228600">
                        <a:spcAft>
                          <a:spcPts val="0"/>
                        </a:spcAft>
                        <a:buFont typeface="Arial" panose="020B0604020202020204" pitchFamily="34" charset="0"/>
                        <a:buChar char="•"/>
                      </a:pPr>
                      <a:r>
                        <a:rPr lang="en-GB" sz="1200" dirty="0">
                          <a:effectLst/>
                          <a:latin typeface="Arial" panose="020B0604020202020204" pitchFamily="34" charset="0"/>
                          <a:cs typeface="Arial" panose="020B0604020202020204" pitchFamily="34" charset="0"/>
                        </a:rPr>
                        <a:t>mentors name and role</a:t>
                      </a:r>
                    </a:p>
                    <a:p>
                      <a:pPr marL="228600" indent="-228600">
                        <a:spcAft>
                          <a:spcPts val="0"/>
                        </a:spcAft>
                        <a:buFont typeface="Arial" panose="020B0604020202020204" pitchFamily="34" charset="0"/>
                        <a:buChar char="•"/>
                      </a:pPr>
                      <a:r>
                        <a:rPr lang="en-GB" sz="1200" dirty="0">
                          <a:effectLst/>
                          <a:latin typeface="Arial" panose="020B0604020202020204" pitchFamily="34" charset="0"/>
                          <a:cs typeface="Arial" panose="020B0604020202020204" pitchFamily="34" charset="0"/>
                        </a:rPr>
                        <a:t>along with the evidence that they have completed the foundation level diabetes course or equivalent. </a:t>
                      </a:r>
                    </a:p>
                    <a:p>
                      <a:pPr marL="0" indent="0">
                        <a:spcAft>
                          <a:spcPts val="0"/>
                        </a:spcAft>
                        <a:buFont typeface="Arial" panose="020B0604020202020204" pitchFamily="34" charset="0"/>
                        <a:buNone/>
                      </a:pPr>
                      <a:endParaRPr lang="en-GB" sz="1200" dirty="0">
                        <a:effectLst/>
                        <a:latin typeface="Arial" panose="020B0604020202020204" pitchFamily="34" charset="0"/>
                        <a:cs typeface="Arial" panose="020B0604020202020204" pitchFamily="34" charset="0"/>
                      </a:endParaRPr>
                    </a:p>
                    <a:p>
                      <a:pPr>
                        <a:spcAft>
                          <a:spcPts val="0"/>
                        </a:spcAft>
                      </a:pPr>
                      <a:r>
                        <a:rPr lang="en-GB" sz="1200" dirty="0" smtClean="0">
                          <a:effectLst/>
                          <a:latin typeface="Arial" panose="020B0604020202020204" pitchFamily="34" charset="0"/>
                          <a:cs typeface="Arial" panose="020B0604020202020204" pitchFamily="34" charset="0"/>
                        </a:rPr>
                        <a:t>NW London Training Hub will </a:t>
                      </a:r>
                      <a:r>
                        <a:rPr lang="en-GB" sz="1200" dirty="0">
                          <a:effectLst/>
                          <a:latin typeface="Arial" panose="020B0604020202020204" pitchFamily="34" charset="0"/>
                          <a:cs typeface="Arial" panose="020B0604020202020204" pitchFamily="34" charset="0"/>
                        </a:rPr>
                        <a:t>then send them instructions of how to register onto the course.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28255" marR="28255" marT="0" marB="0"/>
                </a:tc>
                <a:extLst>
                  <a:ext uri="{0D108BD9-81ED-4DB2-BD59-A6C34878D82A}">
                    <a16:rowId xmlns:a16="http://schemas.microsoft.com/office/drawing/2014/main" val="1425849643"/>
                  </a:ext>
                </a:extLst>
              </a:tr>
            </a:tbl>
          </a:graphicData>
        </a:graphic>
      </p:graphicFrame>
      <p:sp>
        <p:nvSpPr>
          <p:cNvPr id="3" name="Slide Number Placeholder 2"/>
          <p:cNvSpPr>
            <a:spLocks noGrp="1"/>
          </p:cNvSpPr>
          <p:nvPr>
            <p:ph type="sldNum" sz="quarter" idx="12"/>
          </p:nvPr>
        </p:nvSpPr>
        <p:spPr/>
        <p:txBody>
          <a:bodyPr/>
          <a:lstStyle/>
          <a:p>
            <a:fld id="{E76F84FA-B8EB-462F-97BA-032CB76B4E3A}" type="slidenum">
              <a:rPr lang="en-GB" smtClean="0"/>
              <a:t>19</a:t>
            </a:fld>
            <a:endParaRPr lang="en-GB" dirty="0"/>
          </a:p>
        </p:txBody>
      </p:sp>
      <p:sp>
        <p:nvSpPr>
          <p:cNvPr id="4" name="Title 3"/>
          <p:cNvSpPr>
            <a:spLocks noGrp="1"/>
          </p:cNvSpPr>
          <p:nvPr>
            <p:ph type="title"/>
          </p:nvPr>
        </p:nvSpPr>
        <p:spPr>
          <a:xfrm>
            <a:off x="205205" y="237623"/>
            <a:ext cx="12068988" cy="682603"/>
          </a:xfrm>
        </p:spPr>
        <p:txBody>
          <a:bodyPr>
            <a:normAutofit fontScale="90000"/>
          </a:bodyPr>
          <a:lstStyle/>
          <a:p>
            <a:r>
              <a:rPr lang="en-GB" sz="4000" dirty="0"/>
              <a:t>PITstop Advanced (Injectable Therapies) Diabetes </a:t>
            </a:r>
            <a:r>
              <a:rPr lang="en-GB" sz="4000" dirty="0" smtClean="0"/>
              <a:t>Course</a:t>
            </a:r>
            <a:r>
              <a:rPr lang="en-GB" sz="3100" dirty="0" smtClean="0"/>
              <a:t/>
            </a:r>
            <a:br>
              <a:rPr lang="en-GB" sz="3100" dirty="0" smtClean="0"/>
            </a:br>
            <a:r>
              <a:rPr lang="en-GB" sz="1800" dirty="0"/>
              <a:t>NWL Training Hub are funding </a:t>
            </a:r>
            <a:r>
              <a:rPr lang="en-GB" sz="1800" b="1" u="sng" dirty="0" smtClean="0"/>
              <a:t>TWO </a:t>
            </a:r>
            <a:r>
              <a:rPr lang="en-GB" sz="1800" b="1" u="sng" dirty="0"/>
              <a:t>clinicians per PCN</a:t>
            </a:r>
            <a:r>
              <a:rPr lang="en-GB" sz="1800" dirty="0"/>
              <a:t> (this can either be Nurses, GPs or Pharmacists) to complete the PITstop Advanced (Injectable Therapies) Diabetes Course</a:t>
            </a:r>
          </a:p>
        </p:txBody>
      </p:sp>
      <p:pic>
        <p:nvPicPr>
          <p:cNvPr id="2050" name="x__x0000_i1026" descr="image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994" y="5293911"/>
            <a:ext cx="2288617" cy="114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35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a:t>
            </a:fld>
            <a:endParaRPr lang="en-GB" dirty="0"/>
          </a:p>
        </p:txBody>
      </p:sp>
      <p:sp>
        <p:nvSpPr>
          <p:cNvPr id="4" name="Title 3"/>
          <p:cNvSpPr>
            <a:spLocks noGrp="1"/>
          </p:cNvSpPr>
          <p:nvPr>
            <p:ph type="title"/>
          </p:nvPr>
        </p:nvSpPr>
        <p:spPr/>
        <p:txBody>
          <a:bodyPr>
            <a:normAutofit fontScale="90000"/>
          </a:bodyPr>
          <a:lstStyle/>
          <a:p>
            <a:r>
              <a:rPr lang="en-GB" dirty="0" smtClean="0"/>
              <a:t>Contents </a:t>
            </a:r>
            <a:br>
              <a:rPr lang="en-GB" dirty="0" smtClean="0"/>
            </a:br>
            <a:r>
              <a:rPr lang="en-GB" sz="1800" dirty="0" smtClean="0"/>
              <a:t>This diabetes update for primary care includes: </a:t>
            </a:r>
            <a:endParaRPr lang="en-GB" sz="1800" dirty="0"/>
          </a:p>
        </p:txBody>
      </p:sp>
      <p:sp>
        <p:nvSpPr>
          <p:cNvPr id="7" name="Content Placeholder 1"/>
          <p:cNvSpPr txBox="1">
            <a:spLocks/>
          </p:cNvSpPr>
          <p:nvPr/>
        </p:nvSpPr>
        <p:spPr>
          <a:xfrm>
            <a:off x="217484" y="1220257"/>
            <a:ext cx="11757032" cy="4732192"/>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sz="1100" b="1" dirty="0" smtClean="0">
                <a:solidFill>
                  <a:schemeClr val="accent1">
                    <a:lumMod val="75000"/>
                  </a:schemeClr>
                </a:solidFill>
              </a:rPr>
              <a:t>Information on the new NDPP provider </a:t>
            </a:r>
            <a:r>
              <a:rPr lang="en-GB" sz="1100" b="1" dirty="0">
                <a:solidFill>
                  <a:schemeClr val="accent1">
                    <a:lumMod val="75000"/>
                  </a:schemeClr>
                </a:solidFill>
              </a:rPr>
              <a:t>Thrive </a:t>
            </a:r>
            <a:r>
              <a:rPr lang="en-GB" sz="1100" b="1" dirty="0" smtClean="0">
                <a:solidFill>
                  <a:schemeClr val="accent1">
                    <a:lumMod val="75000"/>
                  </a:schemeClr>
                </a:solidFill>
              </a:rPr>
              <a:t>Tribe  </a:t>
            </a:r>
          </a:p>
          <a:p>
            <a:pPr lvl="1">
              <a:spcBef>
                <a:spcPts val="0"/>
              </a:spcBef>
            </a:pPr>
            <a:r>
              <a:rPr lang="en-GB" sz="1100" dirty="0" smtClean="0"/>
              <a:t>Thrive Tribe will start to accept referrals from 1</a:t>
            </a:r>
            <a:r>
              <a:rPr lang="en-GB" sz="1100" baseline="30000" dirty="0" smtClean="0"/>
              <a:t>st</a:t>
            </a:r>
            <a:r>
              <a:rPr lang="en-GB" sz="1100" dirty="0" smtClean="0"/>
              <a:t> December</a:t>
            </a:r>
            <a:r>
              <a:rPr lang="en-GB" sz="1100" dirty="0"/>
              <a:t>. (appendix 1)</a:t>
            </a:r>
          </a:p>
          <a:p>
            <a:pPr lvl="1">
              <a:spcBef>
                <a:spcPts val="0"/>
              </a:spcBef>
            </a:pPr>
            <a:r>
              <a:rPr lang="en-GB" sz="1100" dirty="0" smtClean="0"/>
              <a:t> Information sessions are being run in November. An option of 6 sessions are available. Book now. </a:t>
            </a:r>
            <a:endParaRPr lang="en-GB" sz="1100" dirty="0" smtClean="0"/>
          </a:p>
          <a:p>
            <a:pPr marL="342900" indent="-342900">
              <a:buFont typeface="+mj-lt"/>
              <a:buAutoNum type="arabicPeriod"/>
            </a:pPr>
            <a:r>
              <a:rPr lang="en-GB" sz="1100" b="1" dirty="0" smtClean="0">
                <a:solidFill>
                  <a:schemeClr val="accent1">
                    <a:lumMod val="75000"/>
                  </a:schemeClr>
                </a:solidFill>
              </a:rPr>
              <a:t>Coming soon: Early </a:t>
            </a:r>
            <a:r>
              <a:rPr lang="en-GB" sz="1100" b="1" dirty="0">
                <a:solidFill>
                  <a:schemeClr val="accent1">
                    <a:lumMod val="75000"/>
                  </a:schemeClr>
                </a:solidFill>
              </a:rPr>
              <a:t>Onset Type 2 Diabetes (EOT2D</a:t>
            </a:r>
            <a:r>
              <a:rPr lang="en-GB" sz="1100" b="1" dirty="0" smtClean="0">
                <a:solidFill>
                  <a:schemeClr val="accent1">
                    <a:lumMod val="75000"/>
                  </a:schemeClr>
                </a:solidFill>
              </a:rPr>
              <a:t>)(T2DAY) Service </a:t>
            </a:r>
          </a:p>
          <a:p>
            <a:pPr lvl="1">
              <a:tabLst>
                <a:tab pos="2960688" algn="l"/>
              </a:tabLst>
            </a:pPr>
            <a:r>
              <a:rPr lang="en-GB" sz="1100" dirty="0" smtClean="0"/>
              <a:t>NHS England has released funding to tackle Type 2 diabetes in the young (T2DAY). (appendix 2)</a:t>
            </a:r>
          </a:p>
          <a:p>
            <a:pPr lvl="1">
              <a:tabLst>
                <a:tab pos="2960688" algn="l"/>
              </a:tabLst>
            </a:pPr>
            <a:r>
              <a:rPr lang="en-GB" sz="1100" dirty="0" smtClean="0"/>
              <a:t>NW </a:t>
            </a:r>
            <a:r>
              <a:rPr lang="en-GB" sz="1100" dirty="0"/>
              <a:t>London allocation for this 2-year initiative (23/24 and 24/25)  is £475k annually (£52 per patient</a:t>
            </a:r>
            <a:r>
              <a:rPr lang="en-GB" sz="1100" dirty="0" smtClean="0"/>
              <a:t>) and is open to all PCNs. </a:t>
            </a:r>
            <a:endParaRPr lang="en-GB" sz="1100" dirty="0"/>
          </a:p>
          <a:p>
            <a:pPr lvl="1">
              <a:tabLst>
                <a:tab pos="2960688" algn="l"/>
              </a:tabLst>
            </a:pPr>
            <a:r>
              <a:rPr lang="en-GB" sz="1100" dirty="0" smtClean="0"/>
              <a:t>The </a:t>
            </a:r>
            <a:r>
              <a:rPr lang="en-GB" sz="1100" dirty="0"/>
              <a:t>extended face-2-face 30 minute reviews aim to improve care for 9,135 patients aged 18-39 living in NW London with Early Onset Type2 Diabetes (EOT2D).</a:t>
            </a:r>
          </a:p>
          <a:p>
            <a:pPr lvl="1">
              <a:tabLst>
                <a:tab pos="2960688" algn="l"/>
              </a:tabLst>
            </a:pPr>
            <a:r>
              <a:rPr lang="en-GB" sz="1100" dirty="0" smtClean="0"/>
              <a:t>Add </a:t>
            </a:r>
            <a:r>
              <a:rPr lang="en-GB" sz="1100" dirty="0"/>
              <a:t>to you calendar the next T2DAY webinar on Thursday 19</a:t>
            </a:r>
            <a:r>
              <a:rPr lang="en-GB" sz="1100" baseline="30000" dirty="0"/>
              <a:t>th</a:t>
            </a:r>
            <a:r>
              <a:rPr lang="en-GB" sz="1100" dirty="0"/>
              <a:t> October </a:t>
            </a:r>
            <a:r>
              <a:rPr lang="en-GB" sz="1100" dirty="0" smtClean="0"/>
              <a:t>5pm</a:t>
            </a:r>
            <a:r>
              <a:rPr lang="en-GB" sz="1100" dirty="0"/>
              <a:t>by national lead Dr Shivani Misra</a:t>
            </a:r>
            <a:r>
              <a:rPr lang="en-GB" sz="1100" dirty="0" smtClean="0"/>
              <a:t> </a:t>
            </a:r>
            <a:r>
              <a:rPr lang="en-GB" sz="1100" dirty="0"/>
              <a:t>if you missed the first session on 4</a:t>
            </a:r>
            <a:r>
              <a:rPr lang="en-GB" sz="1100" baseline="30000" dirty="0"/>
              <a:t>th</a:t>
            </a:r>
            <a:r>
              <a:rPr lang="en-GB" sz="1100" dirty="0"/>
              <a:t> </a:t>
            </a:r>
            <a:r>
              <a:rPr lang="en-GB" sz="1100" dirty="0" smtClean="0"/>
              <a:t>October. </a:t>
            </a:r>
            <a:endParaRPr lang="en-GB" sz="1100" dirty="0"/>
          </a:p>
          <a:p>
            <a:pPr marL="457200" indent="-457200">
              <a:buFont typeface="+mj-lt"/>
              <a:buAutoNum type="arabicPeriod"/>
            </a:pPr>
            <a:r>
              <a:rPr lang="en-GB" sz="1100" b="1" dirty="0" smtClean="0">
                <a:solidFill>
                  <a:schemeClr val="accent1">
                    <a:lumMod val="75000"/>
                  </a:schemeClr>
                </a:solidFill>
              </a:rPr>
              <a:t>Coming soon: Diabetes </a:t>
            </a:r>
            <a:r>
              <a:rPr lang="en-GB" sz="1100" b="1" dirty="0">
                <a:solidFill>
                  <a:schemeClr val="accent1">
                    <a:lumMod val="75000"/>
                  </a:schemeClr>
                </a:solidFill>
              </a:rPr>
              <a:t>Level 2 </a:t>
            </a:r>
            <a:r>
              <a:rPr lang="en-GB" sz="1100" b="1" dirty="0" smtClean="0">
                <a:solidFill>
                  <a:schemeClr val="accent1">
                    <a:lumMod val="75000"/>
                  </a:schemeClr>
                </a:solidFill>
              </a:rPr>
              <a:t>Service: Diabetes </a:t>
            </a:r>
            <a:r>
              <a:rPr lang="en-GB" sz="1100" b="1" dirty="0">
                <a:solidFill>
                  <a:schemeClr val="accent1">
                    <a:lumMod val="75000"/>
                  </a:schemeClr>
                </a:solidFill>
              </a:rPr>
              <a:t>MDTs (Multi-Disciplinary Teams</a:t>
            </a:r>
            <a:r>
              <a:rPr lang="en-GB" sz="1100" b="1" dirty="0" smtClean="0">
                <a:solidFill>
                  <a:schemeClr val="accent1">
                    <a:lumMod val="75000"/>
                  </a:schemeClr>
                </a:solidFill>
              </a:rPr>
              <a:t>) &amp; </a:t>
            </a:r>
            <a:r>
              <a:rPr lang="en-GB" sz="1100" b="1" dirty="0">
                <a:solidFill>
                  <a:schemeClr val="accent1">
                    <a:lumMod val="75000"/>
                  </a:schemeClr>
                </a:solidFill>
              </a:rPr>
              <a:t>Initiation and Optimization of Insulin or GLP-1 </a:t>
            </a:r>
            <a:r>
              <a:rPr lang="en-GB" sz="1100" b="1" dirty="0" smtClean="0">
                <a:solidFill>
                  <a:schemeClr val="accent1">
                    <a:lumMod val="75000"/>
                  </a:schemeClr>
                </a:solidFill>
              </a:rPr>
              <a:t>Therapy</a:t>
            </a:r>
            <a:r>
              <a:rPr lang="en-GB" sz="1100" b="1" dirty="0">
                <a:solidFill>
                  <a:schemeClr val="accent1">
                    <a:lumMod val="75000"/>
                  </a:schemeClr>
                </a:solidFill>
              </a:rPr>
              <a:t> </a:t>
            </a:r>
            <a:r>
              <a:rPr lang="en-GB" sz="1100" b="1" dirty="0" smtClean="0">
                <a:solidFill>
                  <a:schemeClr val="accent1">
                    <a:lumMod val="75000"/>
                  </a:schemeClr>
                </a:solidFill>
              </a:rPr>
              <a:t> </a:t>
            </a:r>
            <a:endParaRPr lang="en-GB" sz="1100" b="1" dirty="0">
              <a:solidFill>
                <a:schemeClr val="accent1">
                  <a:lumMod val="75000"/>
                </a:schemeClr>
              </a:solidFill>
            </a:endParaRPr>
          </a:p>
          <a:p>
            <a:pPr lvl="1"/>
            <a:r>
              <a:rPr lang="en-GB" sz="1100" b="1" dirty="0" smtClean="0"/>
              <a:t>Diabetes MDT: :</a:t>
            </a:r>
            <a:r>
              <a:rPr lang="en-GB" sz="1100" dirty="0" smtClean="0"/>
              <a:t> </a:t>
            </a:r>
            <a:r>
              <a:rPr lang="en-GB" sz="1100" dirty="0"/>
              <a:t>Funding is also available to support primary care in </a:t>
            </a:r>
            <a:r>
              <a:rPr lang="en-GB" sz="1100" dirty="0" smtClean="0"/>
              <a:t>organising </a:t>
            </a:r>
            <a:r>
              <a:rPr lang="en-GB" sz="1100" dirty="0"/>
              <a:t>and developing Diabetes MDT meetings at the PCN (Primary Care Network) or Integrated Neighbourhood Team (INT) level. These meetings will involve collaborative efforts between PCNs/INTs and specialists from acute, community, mental health, and voluntary sector </a:t>
            </a:r>
            <a:r>
              <a:rPr lang="en-GB" sz="1100" dirty="0" smtClean="0"/>
              <a:t>organisations</a:t>
            </a:r>
            <a:r>
              <a:rPr lang="en-GB" sz="1100" dirty="0"/>
              <a:t>. Practices will be compensated at a rate of £23.14 per patient for every patient discussed during MDT meetings. The primary objective is to enhance the quality of care, improve patient outcomes, reduce morbidity and mortality, and provide a seamless experience across all diabetes services in North West </a:t>
            </a:r>
            <a:r>
              <a:rPr lang="en-GB" sz="1100" dirty="0" smtClean="0"/>
              <a:t>London.</a:t>
            </a:r>
          </a:p>
          <a:p>
            <a:pPr lvl="1"/>
            <a:r>
              <a:rPr lang="en-GB" sz="1100" b="1" dirty="0" smtClean="0"/>
              <a:t>Initiation </a:t>
            </a:r>
            <a:r>
              <a:rPr lang="en-GB" sz="1100" b="1" dirty="0"/>
              <a:t>and </a:t>
            </a:r>
            <a:r>
              <a:rPr lang="en-GB" sz="1100" b="1" dirty="0" smtClean="0"/>
              <a:t>Optimisation </a:t>
            </a:r>
            <a:r>
              <a:rPr lang="en-GB" sz="1100" b="1" dirty="0"/>
              <a:t>of Insulin or GLP-1 Therapy:</a:t>
            </a:r>
            <a:r>
              <a:rPr lang="en-GB" sz="1100" dirty="0"/>
              <a:t> The goal of this initiative is to assist patients in achieving their glycaemic targets and reducing complication rates. Practices will receive £241.04 per patient for insulin initiation and £66.16 per patient for insulin </a:t>
            </a:r>
            <a:r>
              <a:rPr lang="en-GB" sz="1100" dirty="0" smtClean="0"/>
              <a:t>optimisation</a:t>
            </a:r>
          </a:p>
          <a:p>
            <a:pPr lvl="1"/>
            <a:r>
              <a:rPr lang="en-GB" sz="1100" dirty="0" smtClean="0"/>
              <a:t>Scope of roll out is being agreed at borough level</a:t>
            </a:r>
            <a:r>
              <a:rPr lang="en-GB" sz="1100" dirty="0"/>
              <a:t>. (appendix </a:t>
            </a:r>
            <a:r>
              <a:rPr lang="en-GB" sz="1100" dirty="0" smtClean="0"/>
              <a:t>3)</a:t>
            </a:r>
            <a:endParaRPr lang="en-GB" sz="1100" dirty="0"/>
          </a:p>
          <a:p>
            <a:pPr marL="342900" indent="-342900">
              <a:buFont typeface="+mj-lt"/>
              <a:buAutoNum type="arabicPeriod"/>
            </a:pPr>
            <a:r>
              <a:rPr lang="en-GB" sz="1100" b="1" dirty="0" smtClean="0">
                <a:solidFill>
                  <a:schemeClr val="accent1">
                    <a:lumMod val="75000"/>
                  </a:schemeClr>
                </a:solidFill>
              </a:rPr>
              <a:t>REWIND </a:t>
            </a:r>
            <a:r>
              <a:rPr lang="en-GB" sz="1100" b="1" dirty="0">
                <a:solidFill>
                  <a:schemeClr val="accent1">
                    <a:lumMod val="75000"/>
                  </a:schemeClr>
                </a:solidFill>
              </a:rPr>
              <a:t>Monitoring </a:t>
            </a:r>
            <a:endParaRPr lang="en-GB" sz="1100" b="1" dirty="0" smtClean="0">
              <a:solidFill>
                <a:schemeClr val="accent1">
                  <a:lumMod val="75000"/>
                </a:schemeClr>
              </a:solidFill>
            </a:endParaRPr>
          </a:p>
          <a:p>
            <a:pPr lvl="1"/>
            <a:r>
              <a:rPr lang="en-GB" sz="1100" dirty="0"/>
              <a:t>Although the REWIND programme is no longer accepting new patients, patients who have started REWIND will need to have their medication, HbA1c, BMI, BP and cholesterol reviewed at 3, 6 and 12 months. (appendix </a:t>
            </a:r>
            <a:r>
              <a:rPr lang="en-GB" sz="1100" dirty="0" smtClean="0"/>
              <a:t>4)</a:t>
            </a:r>
            <a:endParaRPr lang="en-GB" sz="1100" dirty="0"/>
          </a:p>
          <a:p>
            <a:pPr lvl="1"/>
            <a:r>
              <a:rPr lang="en-GB" sz="1100" dirty="0" smtClean="0"/>
              <a:t>REWIND </a:t>
            </a:r>
            <a:r>
              <a:rPr lang="en-GB" sz="1100" dirty="0"/>
              <a:t>Enhanced Service payments for monitoring will be made up until July 2024. </a:t>
            </a:r>
            <a:r>
              <a:rPr lang="en-GB" sz="1100" b="1" dirty="0"/>
              <a:t> </a:t>
            </a:r>
            <a:endParaRPr lang="en-GB" sz="1100" b="1" dirty="0" smtClean="0"/>
          </a:p>
          <a:p>
            <a:pPr marL="342900" indent="-342900">
              <a:buFont typeface="+mj-lt"/>
              <a:buAutoNum type="arabicPeriod"/>
            </a:pPr>
            <a:r>
              <a:rPr lang="en-GB" sz="1100" b="1" dirty="0" smtClean="0">
                <a:solidFill>
                  <a:schemeClr val="accent1">
                    <a:lumMod val="75000"/>
                  </a:schemeClr>
                </a:solidFill>
              </a:rPr>
              <a:t>Code </a:t>
            </a:r>
            <a:r>
              <a:rPr lang="en-GB" sz="1100" b="1" dirty="0" smtClean="0">
                <a:solidFill>
                  <a:schemeClr val="accent1">
                    <a:lumMod val="75000"/>
                  </a:schemeClr>
                </a:solidFill>
              </a:rPr>
              <a:t>your patients who have completed digital structured education + those patient who have created a KDS </a:t>
            </a:r>
            <a:r>
              <a:rPr lang="en-GB" sz="1100" b="1" dirty="0" smtClean="0">
                <a:solidFill>
                  <a:schemeClr val="accent1">
                    <a:lumMod val="75000"/>
                  </a:schemeClr>
                </a:solidFill>
              </a:rPr>
              <a:t>account </a:t>
            </a:r>
            <a:endParaRPr lang="en-GB" sz="1100" b="1" dirty="0" smtClean="0">
              <a:solidFill>
                <a:schemeClr val="accent1">
                  <a:lumMod val="75000"/>
                </a:schemeClr>
              </a:solidFill>
            </a:endParaRPr>
          </a:p>
          <a:p>
            <a:pPr lvl="1"/>
            <a:r>
              <a:rPr lang="en-GB" sz="1100" dirty="0" smtClean="0"/>
              <a:t>Practices </a:t>
            </a:r>
            <a:r>
              <a:rPr lang="en-GB" sz="1100" dirty="0" smtClean="0"/>
              <a:t>will be paid £1 for every </a:t>
            </a:r>
            <a:r>
              <a:rPr lang="en-GB" sz="1100" dirty="0" smtClean="0"/>
              <a:t>KDS account </a:t>
            </a:r>
            <a:r>
              <a:rPr lang="en-GB" sz="1100" dirty="0" smtClean="0"/>
              <a:t>created amongst their practice population from 1</a:t>
            </a:r>
            <a:r>
              <a:rPr lang="en-GB" sz="1100" baseline="30000" dirty="0" smtClean="0"/>
              <a:t>st</a:t>
            </a:r>
            <a:r>
              <a:rPr lang="en-GB" sz="1100" dirty="0" smtClean="0"/>
              <a:t> July 2023. (appendix </a:t>
            </a:r>
            <a:r>
              <a:rPr lang="en-GB" sz="1100" dirty="0" smtClean="0"/>
              <a:t>5)</a:t>
            </a:r>
          </a:p>
          <a:p>
            <a:pPr lvl="1"/>
            <a:r>
              <a:rPr lang="en-GB" sz="1100" dirty="0" smtClean="0"/>
              <a:t>You will have received this data to your nominated email last month. </a:t>
            </a:r>
            <a:endParaRPr lang="en-GB" sz="1100" dirty="0" smtClean="0"/>
          </a:p>
        </p:txBody>
      </p:sp>
    </p:spTree>
    <p:extLst>
      <p:ext uri="{BB962C8B-B14F-4D97-AF65-F5344CB8AC3E}">
        <p14:creationId xmlns:p14="http://schemas.microsoft.com/office/powerpoint/2010/main" val="1154706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t>20</a:t>
            </a:fld>
            <a:endParaRPr lang="en-GB" dirty="0"/>
          </a:p>
        </p:txBody>
      </p:sp>
      <p:sp>
        <p:nvSpPr>
          <p:cNvPr id="3" name="Title 2"/>
          <p:cNvSpPr>
            <a:spLocks noGrp="1"/>
          </p:cNvSpPr>
          <p:nvPr>
            <p:ph type="title"/>
          </p:nvPr>
        </p:nvSpPr>
        <p:spPr/>
        <p:txBody>
          <a:bodyPr/>
          <a:lstStyle/>
          <a:p>
            <a:r>
              <a:rPr lang="en-GB" dirty="0" smtClean="0"/>
              <a:t>Appendix </a:t>
            </a:r>
            <a:r>
              <a:rPr lang="en-GB" dirty="0"/>
              <a:t>4</a:t>
            </a:r>
            <a:r>
              <a:rPr lang="en-GB" dirty="0" smtClean="0"/>
              <a:t>: </a:t>
            </a:r>
            <a:r>
              <a:rPr lang="en-GB" dirty="0" smtClean="0"/>
              <a:t>REWIND Monitoring </a:t>
            </a:r>
            <a:endParaRPr lang="en-GB" dirty="0"/>
          </a:p>
        </p:txBody>
      </p:sp>
    </p:spTree>
    <p:extLst>
      <p:ext uri="{BB962C8B-B14F-4D97-AF65-F5344CB8AC3E}">
        <p14:creationId xmlns:p14="http://schemas.microsoft.com/office/powerpoint/2010/main" val="2119282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21</a:t>
            </a:fld>
            <a:endParaRPr lang="en-GB" dirty="0"/>
          </a:p>
        </p:txBody>
      </p:sp>
      <p:sp>
        <p:nvSpPr>
          <p:cNvPr id="4" name="Title 3"/>
          <p:cNvSpPr>
            <a:spLocks noGrp="1"/>
          </p:cNvSpPr>
          <p:nvPr>
            <p:ph type="title"/>
          </p:nvPr>
        </p:nvSpPr>
        <p:spPr>
          <a:xfrm>
            <a:off x="261421" y="403273"/>
            <a:ext cx="11377264" cy="543595"/>
          </a:xfrm>
        </p:spPr>
        <p:txBody>
          <a:bodyPr>
            <a:normAutofit fontScale="90000"/>
          </a:bodyPr>
          <a:lstStyle/>
          <a:p>
            <a:r>
              <a:rPr lang="en-GB" dirty="0"/>
              <a:t>REWIND </a:t>
            </a:r>
            <a:r>
              <a:rPr lang="en-GB" dirty="0" smtClean="0"/>
              <a:t>Starters</a:t>
            </a:r>
            <a:br>
              <a:rPr lang="en-GB" dirty="0" smtClean="0"/>
            </a:br>
            <a:r>
              <a:rPr lang="en-GB" sz="1800" dirty="0" smtClean="0">
                <a:latin typeface="Rubik" pitchFamily="2" charset="-79"/>
                <a:cs typeface="Rubik" pitchFamily="2" charset="-79"/>
              </a:rPr>
              <a:t>The tables below show the total </a:t>
            </a:r>
            <a:r>
              <a:rPr lang="en-GB" sz="1800" dirty="0">
                <a:latin typeface="Rubik" pitchFamily="2" charset="-79"/>
                <a:cs typeface="Rubik" pitchFamily="2" charset="-79"/>
              </a:rPr>
              <a:t>starters achieved split by borough and pathway, totals and the last 3 </a:t>
            </a:r>
            <a:r>
              <a:rPr lang="en-GB" sz="1800" dirty="0" smtClean="0">
                <a:latin typeface="Rubik" pitchFamily="2" charset="-79"/>
                <a:cs typeface="Rubik" pitchFamily="2" charset="-79"/>
              </a:rPr>
              <a:t>months of starters.  </a:t>
            </a:r>
            <a:r>
              <a:rPr lang="en-GB" sz="1800" dirty="0">
                <a:latin typeface="Rubik" pitchFamily="2" charset="-79"/>
                <a:cs typeface="Rubik" pitchFamily="2" charset="-79"/>
              </a:rPr>
              <a:t/>
            </a:r>
            <a:br>
              <a:rPr lang="en-GB" sz="1800" dirty="0">
                <a:latin typeface="Rubik" pitchFamily="2" charset="-79"/>
                <a:cs typeface="Rubik" pitchFamily="2" charset="-79"/>
              </a:rPr>
            </a:br>
            <a:endParaRPr lang="en-GB" sz="1800" dirty="0"/>
          </a:p>
        </p:txBody>
      </p:sp>
      <p:graphicFrame>
        <p:nvGraphicFramePr>
          <p:cNvPr id="5" name="Table 4">
            <a:extLst>
              <a:ext uri="{FF2B5EF4-FFF2-40B4-BE49-F238E27FC236}">
                <a16:creationId xmlns:a16="http://schemas.microsoft.com/office/drawing/2014/main" id="{57C83AA5-1486-4253-9E62-E85140591CB8}"/>
              </a:ext>
            </a:extLst>
          </p:cNvPr>
          <p:cNvGraphicFramePr>
            <a:graphicFrameLocks noGrp="1"/>
          </p:cNvGraphicFramePr>
          <p:nvPr>
            <p:extLst>
              <p:ext uri="{D42A27DB-BD31-4B8C-83A1-F6EECF244321}">
                <p14:modId xmlns:p14="http://schemas.microsoft.com/office/powerpoint/2010/main" val="4166051620"/>
              </p:ext>
            </p:extLst>
          </p:nvPr>
        </p:nvGraphicFramePr>
        <p:xfrm>
          <a:off x="2259456" y="1338074"/>
          <a:ext cx="7996797" cy="2451100"/>
        </p:xfrm>
        <a:graphic>
          <a:graphicData uri="http://schemas.openxmlformats.org/drawingml/2006/table">
            <a:tbl>
              <a:tblPr/>
              <a:tblGrid>
                <a:gridCol w="2776397">
                  <a:extLst>
                    <a:ext uri="{9D8B030D-6E8A-4147-A177-3AD203B41FA5}">
                      <a16:colId xmlns:a16="http://schemas.microsoft.com/office/drawing/2014/main" val="3026921526"/>
                    </a:ext>
                  </a:extLst>
                </a:gridCol>
                <a:gridCol w="1703344">
                  <a:extLst>
                    <a:ext uri="{9D8B030D-6E8A-4147-A177-3AD203B41FA5}">
                      <a16:colId xmlns:a16="http://schemas.microsoft.com/office/drawing/2014/main" val="4153332832"/>
                    </a:ext>
                  </a:extLst>
                </a:gridCol>
                <a:gridCol w="1425415">
                  <a:extLst>
                    <a:ext uri="{9D8B030D-6E8A-4147-A177-3AD203B41FA5}">
                      <a16:colId xmlns:a16="http://schemas.microsoft.com/office/drawing/2014/main" val="145153879"/>
                    </a:ext>
                  </a:extLst>
                </a:gridCol>
                <a:gridCol w="1048579">
                  <a:extLst>
                    <a:ext uri="{9D8B030D-6E8A-4147-A177-3AD203B41FA5}">
                      <a16:colId xmlns:a16="http://schemas.microsoft.com/office/drawing/2014/main" val="3200366467"/>
                    </a:ext>
                  </a:extLst>
                </a:gridCol>
                <a:gridCol w="1043062">
                  <a:extLst>
                    <a:ext uri="{9D8B030D-6E8A-4147-A177-3AD203B41FA5}">
                      <a16:colId xmlns:a16="http://schemas.microsoft.com/office/drawing/2014/main" val="1854985266"/>
                    </a:ext>
                  </a:extLst>
                </a:gridCol>
              </a:tblGrid>
              <a:tr h="245518">
                <a:tc>
                  <a:txBody>
                    <a:bodyPr/>
                    <a:lstStyle/>
                    <a:p>
                      <a:pPr algn="ctr" rtl="0" fontAlgn="b"/>
                      <a:r>
                        <a:rPr lang="en-GB" sz="1400" b="1" i="1" u="none" strike="noStrike" dirty="0">
                          <a:solidFill>
                            <a:srgbClr val="EBD9E8"/>
                          </a:solidFill>
                          <a:effectLst/>
                          <a:latin typeface="Rubik Medium" pitchFamily="2" charset="-79"/>
                          <a:cs typeface="Rubik Medium" pitchFamily="2" charset="-79"/>
                        </a:rPr>
                        <a:t>Low Carb M1's</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A244A"/>
                    </a:solidFill>
                  </a:tcPr>
                </a:tc>
                <a:tc>
                  <a:txBody>
                    <a:bodyPr/>
                    <a:lstStyle/>
                    <a:p>
                      <a:pPr algn="ctr" rtl="0" fontAlgn="b"/>
                      <a:r>
                        <a:rPr lang="en-GB" sz="1600" b="1" i="1" u="none" strike="noStrike" dirty="0">
                          <a:solidFill>
                            <a:srgbClr val="EBD9E8"/>
                          </a:solidFill>
                          <a:effectLst/>
                          <a:latin typeface="Rubik" pitchFamily="2" charset="-79"/>
                          <a:cs typeface="Rubik" pitchFamily="2" charset="-79"/>
                        </a:rPr>
                        <a:t>Total</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A244A"/>
                    </a:solidFill>
                  </a:tcPr>
                </a:tc>
                <a:tc>
                  <a:txBody>
                    <a:bodyPr/>
                    <a:lstStyle/>
                    <a:p>
                      <a:pPr algn="ctr" rtl="0" fontAlgn="b"/>
                      <a:r>
                        <a:rPr lang="en-GB" sz="1600" b="1" i="1" u="none" strike="noStrike" kern="1200" dirty="0">
                          <a:solidFill>
                            <a:srgbClr val="EBD9E8"/>
                          </a:solidFill>
                          <a:effectLst/>
                          <a:latin typeface="Rubik" pitchFamily="2" charset="-79"/>
                          <a:ea typeface="+mn-ea"/>
                          <a:cs typeface="Rubik" pitchFamily="2" charset="-79"/>
                        </a:rPr>
                        <a:t>May 23</a:t>
                      </a:r>
                    </a:p>
                  </a:txBody>
                  <a:tcPr marL="0" marR="0" marT="0" marB="0" anchor="b">
                    <a:lnL>
                      <a:noFill/>
                    </a:lnL>
                    <a:lnR>
                      <a:noFill/>
                    </a:lnR>
                    <a:lnT w="6350" cap="flat" cmpd="sng" algn="ctr">
                      <a:solidFill>
                        <a:srgbClr val="F5F5F5"/>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A244A"/>
                    </a:solidFill>
                  </a:tcPr>
                </a:tc>
                <a:tc>
                  <a:txBody>
                    <a:bodyPr/>
                    <a:lstStyle/>
                    <a:p>
                      <a:pPr algn="ctr" rtl="0" fontAlgn="b"/>
                      <a:r>
                        <a:rPr lang="en-GB" sz="1600" b="1" i="1" u="none" strike="noStrike" kern="1200" dirty="0">
                          <a:solidFill>
                            <a:srgbClr val="EBD9E8"/>
                          </a:solidFill>
                          <a:effectLst/>
                          <a:latin typeface="Rubik" pitchFamily="2" charset="-79"/>
                          <a:ea typeface="+mn-ea"/>
                          <a:cs typeface="Rubik" pitchFamily="2" charset="-79"/>
                        </a:rPr>
                        <a:t>Jun 23</a:t>
                      </a:r>
                    </a:p>
                  </a:txBody>
                  <a:tcPr marL="0" marR="0" marT="0" marB="0" anchor="b">
                    <a:lnL>
                      <a:noFill/>
                    </a:lnL>
                    <a:lnR>
                      <a:noFill/>
                    </a:lnR>
                    <a:lnT w="6350" cap="flat" cmpd="sng" algn="ctr">
                      <a:solidFill>
                        <a:srgbClr val="F5F5F5"/>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A244A"/>
                    </a:solidFill>
                  </a:tcPr>
                </a:tc>
                <a:tc>
                  <a:txBody>
                    <a:bodyPr/>
                    <a:lstStyle/>
                    <a:p>
                      <a:pPr algn="ctr" rtl="0" fontAlgn="b"/>
                      <a:r>
                        <a:rPr lang="en-GB" sz="1600" b="1" i="1" u="none" strike="noStrike" kern="1200" dirty="0">
                          <a:solidFill>
                            <a:srgbClr val="EBD9E8"/>
                          </a:solidFill>
                          <a:effectLst/>
                          <a:latin typeface="Rubik" pitchFamily="2" charset="-79"/>
                          <a:ea typeface="+mn-ea"/>
                          <a:cs typeface="Rubik" pitchFamily="2" charset="-79"/>
                        </a:rPr>
                        <a:t>Jul 23</a:t>
                      </a:r>
                    </a:p>
                  </a:txBody>
                  <a:tcPr marL="0" marR="0" marT="0" marB="0" anchor="b">
                    <a:lnL>
                      <a:noFill/>
                    </a:lnL>
                    <a:lnR>
                      <a:noFill/>
                    </a:lnR>
                    <a:lnT w="6350" cap="flat" cmpd="sng" algn="ctr">
                      <a:solidFill>
                        <a:srgbClr val="F5F5F5"/>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A244A"/>
                    </a:solidFill>
                  </a:tcPr>
                </a:tc>
                <a:extLst>
                  <a:ext uri="{0D108BD9-81ED-4DB2-BD59-A6C34878D82A}">
                    <a16:rowId xmlns:a16="http://schemas.microsoft.com/office/drawing/2014/main" val="2474319926"/>
                  </a:ext>
                </a:extLst>
              </a:tr>
              <a:tr h="239287">
                <a:tc>
                  <a:txBody>
                    <a:bodyPr/>
                    <a:lstStyle/>
                    <a:p>
                      <a:pPr algn="l" rtl="0" fontAlgn="ctr"/>
                      <a:r>
                        <a:rPr lang="en-GB" sz="1400" b="0" i="0" u="none" strike="noStrike" dirty="0">
                          <a:solidFill>
                            <a:srgbClr val="4A244A"/>
                          </a:solidFill>
                          <a:effectLst/>
                          <a:latin typeface="Rubik Light" pitchFamily="2" charset="-79"/>
                          <a:cs typeface="Rubik Light" pitchFamily="2" charset="-79"/>
                        </a:rPr>
                        <a:t>Brent</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207</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8</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9</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1450409833"/>
                  </a:ext>
                </a:extLst>
              </a:tr>
              <a:tr h="239287">
                <a:tc>
                  <a:txBody>
                    <a:bodyPr/>
                    <a:lstStyle/>
                    <a:p>
                      <a:pPr algn="l" rtl="0" fontAlgn="ctr"/>
                      <a:r>
                        <a:rPr lang="en-GB" sz="1400" b="0" i="0" u="none" strike="noStrike" dirty="0">
                          <a:solidFill>
                            <a:srgbClr val="4A244A"/>
                          </a:solidFill>
                          <a:effectLst/>
                          <a:latin typeface="Rubik Light" pitchFamily="2" charset="-79"/>
                          <a:cs typeface="Rubik Light" pitchFamily="2" charset="-79"/>
                        </a:rPr>
                        <a:t>Central (Westminster)</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59</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0</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8</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3359363918"/>
                  </a:ext>
                </a:extLst>
              </a:tr>
              <a:tr h="239287">
                <a:tc>
                  <a:txBody>
                    <a:bodyPr/>
                    <a:lstStyle/>
                    <a:p>
                      <a:pPr algn="l" rtl="0" fontAlgn="ctr"/>
                      <a:r>
                        <a:rPr lang="en-GB" sz="1400" b="0" i="0" u="none" strike="noStrike" dirty="0">
                          <a:solidFill>
                            <a:srgbClr val="4A244A"/>
                          </a:solidFill>
                          <a:effectLst/>
                          <a:latin typeface="Rubik Light" pitchFamily="2" charset="-79"/>
                          <a:cs typeface="Rubik Light" pitchFamily="2" charset="-79"/>
                        </a:rPr>
                        <a:t>Ealing</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234</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4</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11</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3359509023"/>
                  </a:ext>
                </a:extLst>
              </a:tr>
              <a:tr h="239287">
                <a:tc>
                  <a:txBody>
                    <a:bodyPr/>
                    <a:lstStyle/>
                    <a:p>
                      <a:pPr algn="l" rtl="0" fontAlgn="ctr"/>
                      <a:r>
                        <a:rPr lang="en-GB" sz="1400" b="0" i="0" u="none" strike="noStrike" dirty="0">
                          <a:solidFill>
                            <a:srgbClr val="4A244A"/>
                          </a:solidFill>
                          <a:effectLst/>
                          <a:latin typeface="Rubik Light" pitchFamily="2" charset="-79"/>
                          <a:cs typeface="Rubik Light" pitchFamily="2" charset="-79"/>
                        </a:rPr>
                        <a:t>Hammersmith &amp; Fulham</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114</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4</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0</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3734585531"/>
                  </a:ext>
                </a:extLst>
              </a:tr>
              <a:tr h="239287">
                <a:tc>
                  <a:txBody>
                    <a:bodyPr/>
                    <a:lstStyle/>
                    <a:p>
                      <a:pPr algn="l" rtl="0" fontAlgn="ctr"/>
                      <a:r>
                        <a:rPr lang="en-GB" sz="1400" b="0" i="0" u="none" strike="noStrike" dirty="0">
                          <a:solidFill>
                            <a:srgbClr val="4A244A"/>
                          </a:solidFill>
                          <a:effectLst/>
                          <a:latin typeface="Rubik Light" pitchFamily="2" charset="-79"/>
                          <a:cs typeface="Rubik Light" pitchFamily="2" charset="-79"/>
                        </a:rPr>
                        <a:t>Harrow</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190</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8</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13</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3</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1545147013"/>
                  </a:ext>
                </a:extLst>
              </a:tr>
              <a:tr h="239287">
                <a:tc>
                  <a:txBody>
                    <a:bodyPr/>
                    <a:lstStyle/>
                    <a:p>
                      <a:pPr algn="l" rtl="0" fontAlgn="ctr"/>
                      <a:r>
                        <a:rPr lang="en-GB" sz="1400" b="0" i="0" u="none" strike="noStrike" dirty="0">
                          <a:solidFill>
                            <a:srgbClr val="4A244A"/>
                          </a:solidFill>
                          <a:effectLst/>
                          <a:latin typeface="Rubik Light" pitchFamily="2" charset="-79"/>
                          <a:cs typeface="Rubik Light" pitchFamily="2" charset="-79"/>
                        </a:rPr>
                        <a:t>Hillingdon</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242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8</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2727296512"/>
                  </a:ext>
                </a:extLst>
              </a:tr>
              <a:tr h="239287">
                <a:tc>
                  <a:txBody>
                    <a:bodyPr/>
                    <a:lstStyle/>
                    <a:p>
                      <a:pPr algn="l" rtl="0" fontAlgn="ctr"/>
                      <a:r>
                        <a:rPr lang="en-GB" sz="1400" b="0" i="0" u="none" strike="noStrike" dirty="0">
                          <a:solidFill>
                            <a:srgbClr val="4A244A"/>
                          </a:solidFill>
                          <a:effectLst/>
                          <a:latin typeface="Rubik Light" pitchFamily="2" charset="-79"/>
                          <a:cs typeface="Rubik Light" pitchFamily="2" charset="-79"/>
                        </a:rPr>
                        <a:t>Hounslow</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321</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7</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7</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180061036"/>
                  </a:ext>
                </a:extLst>
              </a:tr>
              <a:tr h="239287">
                <a:tc>
                  <a:txBody>
                    <a:bodyPr/>
                    <a:lstStyle/>
                    <a:p>
                      <a:pPr algn="l" rtl="0" fontAlgn="ctr"/>
                      <a:r>
                        <a:rPr lang="en-GB" sz="1400" b="0" i="0" u="none" strike="noStrike" dirty="0">
                          <a:solidFill>
                            <a:srgbClr val="4A244A"/>
                          </a:solidFill>
                          <a:effectLst/>
                          <a:latin typeface="Rubik Light" pitchFamily="2" charset="-79"/>
                          <a:cs typeface="Rubik Light" pitchFamily="2" charset="-79"/>
                        </a:rPr>
                        <a:t>West London</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80</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EBD9E8"/>
                    </a:solidFill>
                  </a:tcPr>
                </a:tc>
                <a:extLst>
                  <a:ext uri="{0D108BD9-81ED-4DB2-BD59-A6C34878D82A}">
                    <a16:rowId xmlns:a16="http://schemas.microsoft.com/office/drawing/2014/main" val="4293956897"/>
                  </a:ext>
                </a:extLst>
              </a:tr>
              <a:tr h="245518">
                <a:tc>
                  <a:txBody>
                    <a:bodyPr/>
                    <a:lstStyle/>
                    <a:p>
                      <a:pPr algn="l" rtl="0" fontAlgn="b"/>
                      <a:r>
                        <a:rPr lang="en-GB" sz="1400" b="1" i="1" u="none" strike="noStrike" dirty="0">
                          <a:solidFill>
                            <a:srgbClr val="EBD9E8"/>
                          </a:solidFill>
                          <a:effectLst/>
                          <a:latin typeface="Rubik Medium" pitchFamily="2" charset="-79"/>
                          <a:cs typeface="Rubik Medium" pitchFamily="2" charset="-79"/>
                        </a:rPr>
                        <a:t>Total</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4A244A"/>
                    </a:solidFill>
                  </a:tcPr>
                </a:tc>
                <a:tc>
                  <a:txBody>
                    <a:bodyPr/>
                    <a:lstStyle/>
                    <a:p>
                      <a:pPr algn="ctr" rtl="0" fontAlgn="b"/>
                      <a:r>
                        <a:rPr lang="en-GB" sz="1600" b="1" i="1" u="none" strike="noStrike" dirty="0" smtClean="0">
                          <a:solidFill>
                            <a:srgbClr val="EBD9E8"/>
                          </a:solidFill>
                          <a:effectLst/>
                          <a:latin typeface="Rubik" pitchFamily="2" charset="-79"/>
                          <a:cs typeface="Rubik" pitchFamily="2" charset="-79"/>
                        </a:rPr>
                        <a:t>1,447</a:t>
                      </a:r>
                      <a:endParaRPr lang="en-GB" sz="1600" b="1" i="1" u="none" strike="noStrike" dirty="0">
                        <a:solidFill>
                          <a:srgbClr val="EBD9E8"/>
                        </a:solidFill>
                        <a:effectLst/>
                        <a:latin typeface="Rubik" pitchFamily="2" charset="-79"/>
                        <a:cs typeface="Rubik" pitchFamily="2" charset="-79"/>
                      </a:endParaRP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4A244A"/>
                    </a:solidFill>
                  </a:tcPr>
                </a:tc>
                <a:tc>
                  <a:txBody>
                    <a:bodyPr/>
                    <a:lstStyle/>
                    <a:p>
                      <a:pPr algn="ctr" rtl="0" fontAlgn="b"/>
                      <a:r>
                        <a:rPr lang="en-GB" sz="1600" b="1" i="1" u="none" strike="noStrike" dirty="0">
                          <a:solidFill>
                            <a:srgbClr val="EBD9E8"/>
                          </a:solidFill>
                          <a:effectLst/>
                          <a:latin typeface="Rubik" pitchFamily="2" charset="-79"/>
                          <a:cs typeface="Rubik" pitchFamily="2" charset="-79"/>
                        </a:rPr>
                        <a:t>42</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4A244A"/>
                    </a:solidFill>
                  </a:tcPr>
                </a:tc>
                <a:tc>
                  <a:txBody>
                    <a:bodyPr/>
                    <a:lstStyle/>
                    <a:p>
                      <a:pPr algn="ctr" rtl="0" fontAlgn="b"/>
                      <a:r>
                        <a:rPr lang="en-GB" sz="1600" b="1" i="1" u="none" strike="noStrike" dirty="0">
                          <a:solidFill>
                            <a:srgbClr val="EBD9E8"/>
                          </a:solidFill>
                          <a:effectLst/>
                          <a:latin typeface="Rubik" pitchFamily="2" charset="-79"/>
                          <a:cs typeface="Rubik" pitchFamily="2" charset="-79"/>
                        </a:rPr>
                        <a:t>62</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4A244A"/>
                    </a:solidFill>
                  </a:tcPr>
                </a:tc>
                <a:tc>
                  <a:txBody>
                    <a:bodyPr/>
                    <a:lstStyle/>
                    <a:p>
                      <a:pPr algn="ctr" rtl="0" fontAlgn="b"/>
                      <a:r>
                        <a:rPr lang="en-GB" sz="1600" b="1" i="1" u="none" strike="noStrike" dirty="0">
                          <a:solidFill>
                            <a:srgbClr val="EBD9E8"/>
                          </a:solidFill>
                          <a:effectLst/>
                          <a:latin typeface="Rubik" pitchFamily="2" charset="-79"/>
                          <a:cs typeface="Rubik" pitchFamily="2" charset="-79"/>
                        </a:rPr>
                        <a:t>12</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4A244A"/>
                    </a:solidFill>
                  </a:tcPr>
                </a:tc>
                <a:extLst>
                  <a:ext uri="{0D108BD9-81ED-4DB2-BD59-A6C34878D82A}">
                    <a16:rowId xmlns:a16="http://schemas.microsoft.com/office/drawing/2014/main" val="517369434"/>
                  </a:ext>
                </a:extLst>
              </a:tr>
            </a:tbl>
          </a:graphicData>
        </a:graphic>
      </p:graphicFrame>
      <p:graphicFrame>
        <p:nvGraphicFramePr>
          <p:cNvPr id="6" name="Table 5">
            <a:extLst>
              <a:ext uri="{FF2B5EF4-FFF2-40B4-BE49-F238E27FC236}">
                <a16:creationId xmlns:a16="http://schemas.microsoft.com/office/drawing/2014/main" id="{23315BBB-000B-4B26-BBC8-B2F1FE9234DF}"/>
              </a:ext>
            </a:extLst>
          </p:cNvPr>
          <p:cNvGraphicFramePr>
            <a:graphicFrameLocks noGrp="1"/>
          </p:cNvGraphicFramePr>
          <p:nvPr>
            <p:extLst>
              <p:ext uri="{D42A27DB-BD31-4B8C-83A1-F6EECF244321}">
                <p14:modId xmlns:p14="http://schemas.microsoft.com/office/powerpoint/2010/main" val="1756574463"/>
              </p:ext>
            </p:extLst>
          </p:nvPr>
        </p:nvGraphicFramePr>
        <p:xfrm>
          <a:off x="2259456" y="3955657"/>
          <a:ext cx="8039578" cy="2578831"/>
        </p:xfrm>
        <a:graphic>
          <a:graphicData uri="http://schemas.openxmlformats.org/drawingml/2006/table">
            <a:tbl>
              <a:tblPr/>
              <a:tblGrid>
                <a:gridCol w="2978036">
                  <a:extLst>
                    <a:ext uri="{9D8B030D-6E8A-4147-A177-3AD203B41FA5}">
                      <a16:colId xmlns:a16="http://schemas.microsoft.com/office/drawing/2014/main" val="797248155"/>
                    </a:ext>
                  </a:extLst>
                </a:gridCol>
                <a:gridCol w="1318382">
                  <a:extLst>
                    <a:ext uri="{9D8B030D-6E8A-4147-A177-3AD203B41FA5}">
                      <a16:colId xmlns:a16="http://schemas.microsoft.com/office/drawing/2014/main" val="1148618173"/>
                    </a:ext>
                  </a:extLst>
                </a:gridCol>
                <a:gridCol w="1679524">
                  <a:extLst>
                    <a:ext uri="{9D8B030D-6E8A-4147-A177-3AD203B41FA5}">
                      <a16:colId xmlns:a16="http://schemas.microsoft.com/office/drawing/2014/main" val="2727869251"/>
                    </a:ext>
                  </a:extLst>
                </a:gridCol>
                <a:gridCol w="1031818">
                  <a:extLst>
                    <a:ext uri="{9D8B030D-6E8A-4147-A177-3AD203B41FA5}">
                      <a16:colId xmlns:a16="http://schemas.microsoft.com/office/drawing/2014/main" val="2105300805"/>
                    </a:ext>
                  </a:extLst>
                </a:gridCol>
                <a:gridCol w="1031818">
                  <a:extLst>
                    <a:ext uri="{9D8B030D-6E8A-4147-A177-3AD203B41FA5}">
                      <a16:colId xmlns:a16="http://schemas.microsoft.com/office/drawing/2014/main" val="2559629637"/>
                    </a:ext>
                  </a:extLst>
                </a:gridCol>
              </a:tblGrid>
              <a:tr h="359284">
                <a:tc>
                  <a:txBody>
                    <a:bodyPr/>
                    <a:lstStyle/>
                    <a:p>
                      <a:pPr algn="ctr" rtl="0" fontAlgn="b"/>
                      <a:r>
                        <a:rPr lang="en-GB" sz="1400" b="1" i="1" u="none" strike="noStrike" dirty="0">
                          <a:solidFill>
                            <a:srgbClr val="EBD9E8"/>
                          </a:solidFill>
                          <a:effectLst/>
                          <a:latin typeface="Rubik" pitchFamily="2" charset="-79"/>
                          <a:cs typeface="Rubik" pitchFamily="2" charset="-79"/>
                        </a:rPr>
                        <a:t>TDR M1's</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A244A"/>
                    </a:solidFill>
                  </a:tcPr>
                </a:tc>
                <a:tc>
                  <a:txBody>
                    <a:bodyPr/>
                    <a:lstStyle/>
                    <a:p>
                      <a:pPr algn="ctr" rtl="0" fontAlgn="b"/>
                      <a:r>
                        <a:rPr lang="en-GB" sz="1400" b="1" i="1" u="none" strike="noStrike" dirty="0">
                          <a:solidFill>
                            <a:srgbClr val="EBD9E8"/>
                          </a:solidFill>
                          <a:effectLst/>
                          <a:latin typeface="Rubik" pitchFamily="2" charset="-79"/>
                          <a:cs typeface="Rubik" pitchFamily="2" charset="-79"/>
                        </a:rPr>
                        <a:t>Total</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A244A"/>
                    </a:solidFill>
                  </a:tcPr>
                </a:tc>
                <a:tc>
                  <a:txBody>
                    <a:bodyPr/>
                    <a:lstStyle/>
                    <a:p>
                      <a:pPr algn="ctr" rtl="0" fontAlgn="b"/>
                      <a:r>
                        <a:rPr lang="en-GB" sz="1600" b="1" i="1" u="none" strike="noStrike" kern="1200" dirty="0">
                          <a:solidFill>
                            <a:srgbClr val="EBD9E8"/>
                          </a:solidFill>
                          <a:effectLst/>
                          <a:latin typeface="Rubik" pitchFamily="2" charset="-79"/>
                          <a:ea typeface="+mn-ea"/>
                          <a:cs typeface="Rubik" pitchFamily="2" charset="-79"/>
                        </a:rPr>
                        <a:t>May 23</a:t>
                      </a:r>
                    </a:p>
                  </a:txBody>
                  <a:tcPr marL="0" marR="0" marT="0" marB="0" anchor="b">
                    <a:lnL>
                      <a:noFill/>
                    </a:lnL>
                    <a:lnR>
                      <a:noFill/>
                    </a:lnR>
                    <a:lnT w="6350" cap="flat" cmpd="sng" algn="ctr">
                      <a:solidFill>
                        <a:srgbClr val="F5F5F5"/>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A244A"/>
                    </a:solidFill>
                  </a:tcPr>
                </a:tc>
                <a:tc>
                  <a:txBody>
                    <a:bodyPr/>
                    <a:lstStyle/>
                    <a:p>
                      <a:pPr algn="ctr" rtl="0" fontAlgn="b"/>
                      <a:r>
                        <a:rPr lang="en-GB" sz="1600" b="1" i="1" u="none" strike="noStrike" kern="1200" dirty="0">
                          <a:solidFill>
                            <a:srgbClr val="EBD9E8"/>
                          </a:solidFill>
                          <a:effectLst/>
                          <a:latin typeface="Rubik" pitchFamily="2" charset="-79"/>
                          <a:ea typeface="+mn-ea"/>
                          <a:cs typeface="Rubik" pitchFamily="2" charset="-79"/>
                        </a:rPr>
                        <a:t>Jun 23</a:t>
                      </a:r>
                    </a:p>
                  </a:txBody>
                  <a:tcPr marL="0" marR="0" marT="0" marB="0" anchor="b">
                    <a:lnL>
                      <a:noFill/>
                    </a:lnL>
                    <a:lnR>
                      <a:noFill/>
                    </a:lnR>
                    <a:lnT w="6350" cap="flat" cmpd="sng" algn="ctr">
                      <a:solidFill>
                        <a:srgbClr val="F5F5F5"/>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A244A"/>
                    </a:solidFill>
                  </a:tcPr>
                </a:tc>
                <a:tc>
                  <a:txBody>
                    <a:bodyPr/>
                    <a:lstStyle/>
                    <a:p>
                      <a:pPr algn="ctr" rtl="0" fontAlgn="b"/>
                      <a:r>
                        <a:rPr lang="en-GB" sz="1600" b="1" i="1" u="none" strike="noStrike" kern="1200" dirty="0">
                          <a:solidFill>
                            <a:srgbClr val="EBD9E8"/>
                          </a:solidFill>
                          <a:effectLst/>
                          <a:latin typeface="Rubik" pitchFamily="2" charset="-79"/>
                          <a:ea typeface="+mn-ea"/>
                          <a:cs typeface="Rubik" pitchFamily="2" charset="-79"/>
                        </a:rPr>
                        <a:t>Jul 23</a:t>
                      </a:r>
                    </a:p>
                  </a:txBody>
                  <a:tcPr marL="0" marR="0" marT="0" marB="0" anchor="b">
                    <a:lnL>
                      <a:noFill/>
                    </a:lnL>
                    <a:lnR>
                      <a:noFill/>
                    </a:lnR>
                    <a:lnT w="6350" cap="flat" cmpd="sng" algn="ctr">
                      <a:solidFill>
                        <a:srgbClr val="F5F5F5"/>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A244A"/>
                    </a:solidFill>
                  </a:tcPr>
                </a:tc>
                <a:extLst>
                  <a:ext uri="{0D108BD9-81ED-4DB2-BD59-A6C34878D82A}">
                    <a16:rowId xmlns:a16="http://schemas.microsoft.com/office/drawing/2014/main" val="3649388342"/>
                  </a:ext>
                </a:extLst>
              </a:tr>
              <a:tr h="248902">
                <a:tc>
                  <a:txBody>
                    <a:bodyPr/>
                    <a:lstStyle/>
                    <a:p>
                      <a:pPr algn="l" rtl="0" fontAlgn="ctr"/>
                      <a:r>
                        <a:rPr lang="en-GB" sz="1400" b="0" i="0" u="none" strike="noStrike" dirty="0">
                          <a:solidFill>
                            <a:srgbClr val="4A244A"/>
                          </a:solidFill>
                          <a:effectLst/>
                          <a:latin typeface="Rubik" pitchFamily="2" charset="-79"/>
                          <a:cs typeface="Rubik" pitchFamily="2" charset="-79"/>
                        </a:rPr>
                        <a:t>Brent</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204</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8</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7</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6</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2427420108"/>
                  </a:ext>
                </a:extLst>
              </a:tr>
              <a:tr h="248902">
                <a:tc>
                  <a:txBody>
                    <a:bodyPr/>
                    <a:lstStyle/>
                    <a:p>
                      <a:pPr algn="l" rtl="0" fontAlgn="ctr"/>
                      <a:r>
                        <a:rPr lang="en-GB" sz="1400" b="0" i="0" u="none" strike="noStrike" dirty="0">
                          <a:solidFill>
                            <a:srgbClr val="4A244A"/>
                          </a:solidFill>
                          <a:effectLst/>
                          <a:latin typeface="Rubik" pitchFamily="2" charset="-79"/>
                          <a:cs typeface="Rubik" pitchFamily="2" charset="-79"/>
                        </a:rPr>
                        <a:t>Central (Westminster)</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52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641147066"/>
                  </a:ext>
                </a:extLst>
              </a:tr>
              <a:tr h="248902">
                <a:tc>
                  <a:txBody>
                    <a:bodyPr/>
                    <a:lstStyle/>
                    <a:p>
                      <a:pPr algn="l" rtl="0" fontAlgn="ctr"/>
                      <a:r>
                        <a:rPr lang="en-GB" sz="1400" b="0" i="0" u="none" strike="noStrike" dirty="0">
                          <a:solidFill>
                            <a:srgbClr val="4A244A"/>
                          </a:solidFill>
                          <a:effectLst/>
                          <a:latin typeface="Rubik" pitchFamily="2" charset="-79"/>
                          <a:cs typeface="Rubik" pitchFamily="2" charset="-79"/>
                        </a:rPr>
                        <a:t>Ealing</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112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4</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3</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2561418118"/>
                  </a:ext>
                </a:extLst>
              </a:tr>
              <a:tr h="248902">
                <a:tc>
                  <a:txBody>
                    <a:bodyPr/>
                    <a:lstStyle/>
                    <a:p>
                      <a:pPr algn="l" rtl="0" fontAlgn="ctr"/>
                      <a:r>
                        <a:rPr lang="en-GB" sz="1400" b="0" i="0" u="none" strike="noStrike" dirty="0">
                          <a:solidFill>
                            <a:srgbClr val="4A244A"/>
                          </a:solidFill>
                          <a:effectLst/>
                          <a:latin typeface="Rubik" pitchFamily="2" charset="-79"/>
                          <a:cs typeface="Rubik" pitchFamily="2" charset="-79"/>
                        </a:rPr>
                        <a:t>Hammersmith &amp; Fulham</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96</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5</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4</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0</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334712134"/>
                  </a:ext>
                </a:extLst>
              </a:tr>
              <a:tr h="252962">
                <a:tc>
                  <a:txBody>
                    <a:bodyPr/>
                    <a:lstStyle/>
                    <a:p>
                      <a:pPr algn="l" rtl="0" fontAlgn="ctr"/>
                      <a:r>
                        <a:rPr lang="en-GB" sz="1400" b="0" i="0" u="none" strike="noStrike" dirty="0">
                          <a:solidFill>
                            <a:srgbClr val="4A244A"/>
                          </a:solidFill>
                          <a:effectLst/>
                          <a:latin typeface="Rubik" pitchFamily="2" charset="-79"/>
                          <a:cs typeface="Rubik" pitchFamily="2" charset="-79"/>
                        </a:rPr>
                        <a:t>Harrow</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139</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6</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6</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3836922276"/>
                  </a:ext>
                </a:extLst>
              </a:tr>
              <a:tr h="248902">
                <a:tc>
                  <a:txBody>
                    <a:bodyPr/>
                    <a:lstStyle/>
                    <a:p>
                      <a:pPr algn="l" rtl="0" fontAlgn="ctr"/>
                      <a:r>
                        <a:rPr lang="en-GB" sz="1400" b="0" i="0" u="none" strike="noStrike" dirty="0">
                          <a:solidFill>
                            <a:srgbClr val="4A244A"/>
                          </a:solidFill>
                          <a:effectLst/>
                          <a:latin typeface="Rubik" pitchFamily="2" charset="-79"/>
                          <a:cs typeface="Rubik" pitchFamily="2" charset="-79"/>
                        </a:rPr>
                        <a:t>Hillingdon</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160</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7</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10</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3231587317"/>
                  </a:ext>
                </a:extLst>
              </a:tr>
              <a:tr h="248902">
                <a:tc>
                  <a:txBody>
                    <a:bodyPr/>
                    <a:lstStyle/>
                    <a:p>
                      <a:pPr algn="l" rtl="0" fontAlgn="ctr"/>
                      <a:r>
                        <a:rPr lang="en-GB" sz="1400" b="0" i="0" u="none" strike="noStrike" dirty="0">
                          <a:solidFill>
                            <a:srgbClr val="4A244A"/>
                          </a:solidFill>
                          <a:effectLst/>
                          <a:latin typeface="Rubik" pitchFamily="2" charset="-79"/>
                          <a:cs typeface="Rubik" pitchFamily="2" charset="-79"/>
                        </a:rPr>
                        <a:t>Hounslow</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208</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5</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3</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1</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EBD9E8"/>
                    </a:solidFill>
                  </a:tcPr>
                </a:tc>
                <a:extLst>
                  <a:ext uri="{0D108BD9-81ED-4DB2-BD59-A6C34878D82A}">
                    <a16:rowId xmlns:a16="http://schemas.microsoft.com/office/drawing/2014/main" val="313383233"/>
                  </a:ext>
                </a:extLst>
              </a:tr>
              <a:tr h="248902">
                <a:tc>
                  <a:txBody>
                    <a:bodyPr/>
                    <a:lstStyle/>
                    <a:p>
                      <a:pPr algn="l" rtl="0" fontAlgn="ctr"/>
                      <a:r>
                        <a:rPr lang="en-GB" sz="1400" b="0" i="0" u="none" strike="noStrike" dirty="0">
                          <a:solidFill>
                            <a:srgbClr val="4A244A"/>
                          </a:solidFill>
                          <a:effectLst/>
                          <a:latin typeface="Rubik" pitchFamily="2" charset="-79"/>
                          <a:cs typeface="Rubik" pitchFamily="2" charset="-79"/>
                        </a:rPr>
                        <a:t>West London</a:t>
                      </a:r>
                    </a:p>
                  </a:txBody>
                  <a:tcPr marL="6350" marR="6350" marT="635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62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4</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4</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EBD9E8"/>
                    </a:solidFill>
                  </a:tcPr>
                </a:tc>
                <a:tc>
                  <a:txBody>
                    <a:bodyPr/>
                    <a:lstStyle/>
                    <a:p>
                      <a:pPr marL="0" algn="ctr" defTabSz="914400" rtl="0" eaLnBrk="1" fontAlgn="ctr" latinLnBrk="0" hangingPunct="1"/>
                      <a:r>
                        <a:rPr lang="en-GB" sz="1600" b="0" i="0" u="none" strike="noStrike" kern="1200" dirty="0">
                          <a:solidFill>
                            <a:srgbClr val="47194B"/>
                          </a:solidFill>
                          <a:effectLst/>
                          <a:latin typeface="Rubik" pitchFamily="2" charset="-79"/>
                          <a:ea typeface="+mn-ea"/>
                          <a:cs typeface="Rubik" pitchFamily="2" charset="-79"/>
                        </a:rPr>
                        <a:t>2</a:t>
                      </a:r>
                    </a:p>
                  </a:txBody>
                  <a:tcPr marL="0" marR="0" marT="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EBD9E8"/>
                    </a:solidFill>
                  </a:tcPr>
                </a:tc>
                <a:extLst>
                  <a:ext uri="{0D108BD9-81ED-4DB2-BD59-A6C34878D82A}">
                    <a16:rowId xmlns:a16="http://schemas.microsoft.com/office/drawing/2014/main" val="319236792"/>
                  </a:ext>
                </a:extLst>
              </a:tr>
              <a:tr h="224271">
                <a:tc>
                  <a:txBody>
                    <a:bodyPr/>
                    <a:lstStyle/>
                    <a:p>
                      <a:pPr algn="l" rtl="0" fontAlgn="b"/>
                      <a:r>
                        <a:rPr lang="en-GB" sz="1400" b="1" i="1" u="none" strike="noStrike" dirty="0">
                          <a:solidFill>
                            <a:srgbClr val="EBD9E8"/>
                          </a:solidFill>
                          <a:effectLst/>
                          <a:latin typeface="Rubik" pitchFamily="2" charset="-79"/>
                          <a:cs typeface="Rubik" pitchFamily="2" charset="-79"/>
                        </a:rPr>
                        <a:t>Total</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4A244A"/>
                    </a:solidFill>
                  </a:tcPr>
                </a:tc>
                <a:tc>
                  <a:txBody>
                    <a:bodyPr/>
                    <a:lstStyle/>
                    <a:p>
                      <a:pPr algn="ctr" rtl="0" fontAlgn="b"/>
                      <a:r>
                        <a:rPr lang="en-GB" sz="1400" b="1" i="1" u="none" strike="noStrike" dirty="0" smtClean="0">
                          <a:solidFill>
                            <a:srgbClr val="EBD9E8"/>
                          </a:solidFill>
                          <a:effectLst/>
                          <a:latin typeface="Rubik" pitchFamily="2" charset="-79"/>
                          <a:cs typeface="Rubik" pitchFamily="2" charset="-79"/>
                        </a:rPr>
                        <a:t>1,033</a:t>
                      </a:r>
                      <a:endParaRPr lang="en-GB" sz="1400" b="1" i="1" u="none" strike="noStrike" dirty="0">
                        <a:solidFill>
                          <a:srgbClr val="EBD9E8"/>
                        </a:solidFill>
                        <a:effectLst/>
                        <a:latin typeface="Rubik" pitchFamily="2" charset="-79"/>
                        <a:cs typeface="Rubik" pitchFamily="2" charset="-79"/>
                      </a:endParaRP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4A244A"/>
                    </a:solidFill>
                  </a:tcPr>
                </a:tc>
                <a:tc>
                  <a:txBody>
                    <a:bodyPr/>
                    <a:lstStyle/>
                    <a:p>
                      <a:pPr algn="ctr" rtl="0" fontAlgn="b"/>
                      <a:r>
                        <a:rPr lang="en-GB" sz="1400" b="1" i="1" u="none" strike="noStrike" dirty="0">
                          <a:solidFill>
                            <a:srgbClr val="EBD9E8"/>
                          </a:solidFill>
                          <a:effectLst/>
                          <a:latin typeface="Rubik" pitchFamily="2" charset="-79"/>
                          <a:cs typeface="Rubik" pitchFamily="2" charset="-79"/>
                        </a:rPr>
                        <a:t>39</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4A244A"/>
                    </a:solidFill>
                  </a:tcPr>
                </a:tc>
                <a:tc>
                  <a:txBody>
                    <a:bodyPr/>
                    <a:lstStyle/>
                    <a:p>
                      <a:pPr algn="ctr" rtl="0" fontAlgn="b"/>
                      <a:r>
                        <a:rPr lang="en-GB" sz="1400" b="1" i="1" u="none" strike="noStrike" dirty="0">
                          <a:solidFill>
                            <a:srgbClr val="EBD9E8"/>
                          </a:solidFill>
                          <a:effectLst/>
                          <a:latin typeface="Rubik" pitchFamily="2" charset="-79"/>
                          <a:cs typeface="Rubik" pitchFamily="2" charset="-79"/>
                        </a:rPr>
                        <a:t>37</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4A244A"/>
                    </a:solidFill>
                  </a:tcPr>
                </a:tc>
                <a:tc>
                  <a:txBody>
                    <a:bodyPr/>
                    <a:lstStyle/>
                    <a:p>
                      <a:pPr algn="ctr" rtl="0" fontAlgn="b"/>
                      <a:r>
                        <a:rPr lang="en-GB" sz="1400" b="1" i="1" u="none" strike="noStrike" dirty="0">
                          <a:solidFill>
                            <a:srgbClr val="EBD9E8"/>
                          </a:solidFill>
                          <a:effectLst/>
                          <a:latin typeface="Rubik" pitchFamily="2" charset="-79"/>
                          <a:cs typeface="Rubik" pitchFamily="2" charset="-79"/>
                        </a:rPr>
                        <a:t>13</a:t>
                      </a:r>
                    </a:p>
                  </a:txBody>
                  <a:tcPr marL="6350" marR="6350" marT="6350" marB="0" anchor="b">
                    <a:lnL>
                      <a:noFill/>
                    </a:lnL>
                    <a:lnR>
                      <a:noFill/>
                    </a:lnR>
                    <a:lnT w="6350" cap="flat" cmpd="sng" algn="ctr">
                      <a:solidFill>
                        <a:srgbClr val="F5F5F5"/>
                      </a:solidFill>
                      <a:prstDash val="solid"/>
                      <a:round/>
                      <a:headEnd type="none" w="med" len="med"/>
                      <a:tailEnd type="none" w="med" len="med"/>
                    </a:lnT>
                    <a:lnB w="6350" cap="flat" cmpd="sng" algn="ctr">
                      <a:solidFill>
                        <a:srgbClr val="F5F5F5"/>
                      </a:solidFill>
                      <a:prstDash val="solid"/>
                      <a:round/>
                      <a:headEnd type="none" w="med" len="med"/>
                      <a:tailEnd type="none" w="med" len="med"/>
                    </a:lnB>
                    <a:solidFill>
                      <a:srgbClr val="4A244A"/>
                    </a:solidFill>
                  </a:tcPr>
                </a:tc>
                <a:extLst>
                  <a:ext uri="{0D108BD9-81ED-4DB2-BD59-A6C34878D82A}">
                    <a16:rowId xmlns:a16="http://schemas.microsoft.com/office/drawing/2014/main" val="2565385906"/>
                  </a:ext>
                </a:extLst>
              </a:tr>
            </a:tbl>
          </a:graphicData>
        </a:graphic>
      </p:graphicFrame>
    </p:spTree>
    <p:extLst>
      <p:ext uri="{BB962C8B-B14F-4D97-AF65-F5344CB8AC3E}">
        <p14:creationId xmlns:p14="http://schemas.microsoft.com/office/powerpoint/2010/main" val="2618455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22</a:t>
            </a:fld>
            <a:endParaRPr lang="en-GB" dirty="0"/>
          </a:p>
        </p:txBody>
      </p:sp>
      <p:sp>
        <p:nvSpPr>
          <p:cNvPr id="4" name="Title 3"/>
          <p:cNvSpPr>
            <a:spLocks noGrp="1"/>
          </p:cNvSpPr>
          <p:nvPr>
            <p:ph type="title"/>
          </p:nvPr>
        </p:nvSpPr>
        <p:spPr>
          <a:xfrm>
            <a:off x="70884" y="103855"/>
            <a:ext cx="11377264" cy="984895"/>
          </a:xfrm>
        </p:spPr>
        <p:txBody>
          <a:bodyPr>
            <a:normAutofit fontScale="90000"/>
          </a:bodyPr>
          <a:lstStyle/>
          <a:p>
            <a:r>
              <a:rPr lang="en-GB" dirty="0" smtClean="0"/>
              <a:t>REWIND monitoring</a:t>
            </a:r>
            <a:br>
              <a:rPr lang="en-GB" dirty="0" smtClean="0"/>
            </a:br>
            <a:r>
              <a:rPr lang="en-GB" sz="1600" dirty="0" smtClean="0"/>
              <a:t>Patients </a:t>
            </a:r>
            <a:r>
              <a:rPr lang="en-GB" sz="1600" dirty="0" smtClean="0"/>
              <a:t>who have started </a:t>
            </a:r>
            <a:r>
              <a:rPr lang="en-GB" sz="1600" dirty="0" smtClean="0"/>
              <a:t>REWIND need to be monitored. </a:t>
            </a:r>
            <a:r>
              <a:rPr lang="en-GB" sz="1600" dirty="0"/>
              <a:t/>
            </a:r>
            <a:br>
              <a:rPr lang="en-GB" sz="1600" dirty="0"/>
            </a:br>
            <a:r>
              <a:rPr lang="en-GB" sz="1600" dirty="0" smtClean="0"/>
              <a:t>These patients </a:t>
            </a:r>
            <a:r>
              <a:rPr lang="en-GB" sz="1600" dirty="0" smtClean="0"/>
              <a:t>will </a:t>
            </a:r>
            <a:r>
              <a:rPr lang="en-GB" sz="1600" dirty="0"/>
              <a:t>need to have their medication, HbA1c, BMI, BP and cholesterol reviewed at 3, 6 and 12 months. </a:t>
            </a:r>
          </a:p>
        </p:txBody>
      </p:sp>
      <p:sp>
        <p:nvSpPr>
          <p:cNvPr id="7" name="TextBox 6"/>
          <p:cNvSpPr txBox="1"/>
          <p:nvPr/>
        </p:nvSpPr>
        <p:spPr>
          <a:xfrm>
            <a:off x="126984" y="3540557"/>
            <a:ext cx="1372632" cy="369332"/>
          </a:xfrm>
          <a:prstGeom prst="rect">
            <a:avLst/>
          </a:prstGeom>
          <a:solidFill>
            <a:schemeClr val="bg1"/>
          </a:solidFill>
        </p:spPr>
        <p:txBody>
          <a:bodyPr wrap="square" rtlCol="0">
            <a:spAutoFit/>
          </a:bodyPr>
          <a:lstStyle/>
          <a:p>
            <a:endParaRPr lang="en-GB" dirty="0"/>
          </a:p>
        </p:txBody>
      </p:sp>
      <p:sp>
        <p:nvSpPr>
          <p:cNvPr id="8" name="TextBox 7"/>
          <p:cNvSpPr txBox="1"/>
          <p:nvPr/>
        </p:nvSpPr>
        <p:spPr>
          <a:xfrm>
            <a:off x="197509" y="4480128"/>
            <a:ext cx="1302107" cy="406425"/>
          </a:xfrm>
          <a:prstGeom prst="rect">
            <a:avLst/>
          </a:prstGeom>
          <a:solidFill>
            <a:schemeClr val="bg1"/>
          </a:solidFill>
        </p:spPr>
        <p:txBody>
          <a:bodyPr wrap="square" rtlCol="0">
            <a:spAutoFit/>
          </a:bodyPr>
          <a:lstStyle/>
          <a:p>
            <a:endParaRPr lang="en-GB" dirty="0"/>
          </a:p>
        </p:txBody>
      </p:sp>
      <p:sp>
        <p:nvSpPr>
          <p:cNvPr id="9" name="Rectangle 8"/>
          <p:cNvSpPr/>
          <p:nvPr/>
        </p:nvSpPr>
        <p:spPr>
          <a:xfrm>
            <a:off x="70884" y="1237612"/>
            <a:ext cx="12050232" cy="1631216"/>
          </a:xfrm>
          <a:prstGeom prst="rect">
            <a:avLst/>
          </a:prstGeom>
        </p:spPr>
        <p:txBody>
          <a:bodyPr wrap="square">
            <a:spAutoFit/>
          </a:bodyPr>
          <a:lstStyle/>
          <a:p>
            <a:pPr>
              <a:spcAft>
                <a:spcPts val="0"/>
              </a:spcAft>
            </a:pPr>
            <a:r>
              <a:rPr lang="en-GB" dirty="0" smtClean="0">
                <a:latin typeface="Arial" panose="020B0604020202020204" pitchFamily="34" charset="0"/>
                <a:cs typeface="Arial" panose="020B0604020202020204" pitchFamily="34" charset="0"/>
              </a:rPr>
              <a:t>Practices can check to see which patients are due for REWIND monitoring via either:</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t>
            </a:r>
            <a:endParaRPr lang="en-GB" dirty="0" smtClean="0">
              <a:latin typeface="Arial" panose="020B0604020202020204" pitchFamily="34" charset="0"/>
              <a:ea typeface="Calibri" panose="020F0502020204030204" pitchFamily="34" charset="0"/>
              <a:cs typeface="Arial" panose="020B0604020202020204" pitchFamily="34" charset="0"/>
            </a:endParaRPr>
          </a:p>
          <a:p>
            <a:pPr marL="800100" lvl="1" indent="-342900">
              <a:buFont typeface="+mj-lt"/>
              <a:buAutoNum type="arabicPeriod"/>
            </a:pPr>
            <a:r>
              <a:rPr lang="en-GB" sz="1600" dirty="0" smtClean="0">
                <a:latin typeface="Arial" panose="020B0604020202020204" pitchFamily="34" charset="0"/>
                <a:ea typeface="Calibri" panose="020F0502020204030204" pitchFamily="34" charset="0"/>
                <a:cs typeface="Arial" panose="020B0604020202020204" pitchFamily="34" charset="0"/>
              </a:rPr>
              <a:t>Data quality searches for REWIND on SystmOne and EMIS. </a:t>
            </a:r>
          </a:p>
          <a:p>
            <a:pPr marL="1714500" lvl="3" indent="-342900">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Arial" panose="020B0604020202020204" pitchFamily="34" charset="0"/>
              </a:rPr>
              <a:t>SystmOne:  NW London ICB &gt;&gt; NWL Enhanced Services DQ 2023 24 &gt;&gt; 05 Diabetes REWIND</a:t>
            </a:r>
          </a:p>
          <a:p>
            <a:pPr marL="1714500" lvl="3" indent="-342900">
              <a:buFont typeface="Arial" panose="020B0604020202020204" pitchFamily="34" charset="0"/>
              <a:buChar char="•"/>
            </a:pPr>
            <a:r>
              <a:rPr lang="en-GB" sz="1600" dirty="0" smtClean="0">
                <a:latin typeface="Arial" panose="020B0604020202020204" pitchFamily="34" charset="0"/>
                <a:ea typeface="Calibri" panose="020F0502020204030204" pitchFamily="34" charset="0"/>
                <a:cs typeface="Arial" panose="020B0604020202020204" pitchFamily="34" charset="0"/>
              </a:rPr>
              <a:t>EMIS:          NWL Enhanced Services 2023 24 &gt;&gt; 05 Diabetes REWIND &gt;&gt; Data Quality</a:t>
            </a:r>
          </a:p>
          <a:p>
            <a:pPr marL="914400" lvl="1" indent="-457200">
              <a:buFont typeface="+mj-lt"/>
              <a:buAutoNum type="arabicPeriod"/>
            </a:pPr>
            <a:r>
              <a:rPr lang="en-GB" sz="1600" dirty="0" smtClean="0">
                <a:latin typeface="Arial" panose="020B0604020202020204" pitchFamily="34" charset="0"/>
                <a:cs typeface="Arial" panose="020B0604020202020204" pitchFamily="34" charset="0"/>
              </a:rPr>
              <a:t>WSIC dashboard (visual below). Email the WSIC Dashboards Team at </a:t>
            </a:r>
            <a:r>
              <a:rPr lang="en-GB" sz="1600" u="sng" dirty="0" smtClean="0">
                <a:latin typeface="Arial" panose="020B0604020202020204" pitchFamily="34" charset="0"/>
                <a:cs typeface="Arial" panose="020B0604020202020204" pitchFamily="34" charset="0"/>
                <a:hlinkClick r:id="rId2"/>
              </a:rPr>
              <a:t>nhsnwl.wsicsupport@nhs.net</a:t>
            </a:r>
            <a:r>
              <a:rPr lang="en-GB" sz="1600" u="sng"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 for access</a:t>
            </a: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p:cNvSpPr txBox="1"/>
          <p:nvPr/>
        </p:nvSpPr>
        <p:spPr>
          <a:xfrm>
            <a:off x="5759516" y="5063457"/>
            <a:ext cx="873984" cy="1071010"/>
          </a:xfrm>
          <a:prstGeom prst="rect">
            <a:avLst/>
          </a:prstGeom>
          <a:solidFill>
            <a:schemeClr val="bg1"/>
          </a:solidFill>
        </p:spPr>
        <p:txBody>
          <a:bodyPr wrap="square" rtlCol="0">
            <a:spAutoFit/>
          </a:bodyPr>
          <a:lstStyle/>
          <a:p>
            <a:endParaRPr lang="en-GB" dirty="0"/>
          </a:p>
        </p:txBody>
      </p:sp>
      <p:pic>
        <p:nvPicPr>
          <p:cNvPr id="1026" name="Picture 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4" y="5096713"/>
            <a:ext cx="5715376" cy="98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4"/>
          <a:srcRect l="24903" t="12455" r="24666" b="68544"/>
          <a:stretch/>
        </p:blipFill>
        <p:spPr bwMode="auto">
          <a:xfrm>
            <a:off x="5250712" y="2895261"/>
            <a:ext cx="6817242" cy="39825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1872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23</a:t>
            </a:fld>
            <a:endParaRPr lang="en-GB" dirty="0"/>
          </a:p>
        </p:txBody>
      </p:sp>
      <p:sp>
        <p:nvSpPr>
          <p:cNvPr id="4" name="Title 3"/>
          <p:cNvSpPr>
            <a:spLocks noGrp="1"/>
          </p:cNvSpPr>
          <p:nvPr>
            <p:ph type="title"/>
          </p:nvPr>
        </p:nvSpPr>
        <p:spPr>
          <a:xfrm>
            <a:off x="182880" y="526307"/>
            <a:ext cx="11470640" cy="615418"/>
          </a:xfrm>
        </p:spPr>
        <p:txBody>
          <a:bodyPr>
            <a:normAutofit fontScale="90000"/>
          </a:bodyPr>
          <a:lstStyle/>
          <a:p>
            <a:r>
              <a:rPr lang="en-GB" dirty="0" smtClean="0"/>
              <a:t>Where to get dashboard data</a:t>
            </a:r>
            <a:br>
              <a:rPr lang="en-GB" dirty="0" smtClean="0"/>
            </a:br>
            <a:r>
              <a:rPr lang="en-GB" sz="1800" dirty="0"/>
              <a:t>An MS teams area has been set up with information about the NW London Diabetes Enhanced Service. </a:t>
            </a:r>
            <a:br>
              <a:rPr lang="en-GB" sz="1800" dirty="0"/>
            </a:br>
            <a:r>
              <a:rPr lang="en-GB" dirty="0" smtClean="0"/>
              <a:t> </a:t>
            </a:r>
            <a:endParaRPr lang="en-GB" dirty="0"/>
          </a:p>
        </p:txBody>
      </p:sp>
      <p:sp>
        <p:nvSpPr>
          <p:cNvPr id="2" name="TextBox 1"/>
          <p:cNvSpPr txBox="1"/>
          <p:nvPr/>
        </p:nvSpPr>
        <p:spPr>
          <a:xfrm>
            <a:off x="182880" y="1296475"/>
            <a:ext cx="11684000" cy="1877437"/>
          </a:xfrm>
          <a:prstGeom prst="rect">
            <a:avLst/>
          </a:prstGeom>
          <a:noFill/>
        </p:spPr>
        <p:txBody>
          <a:bodyPr wrap="square" rtlCol="0">
            <a:spAutoFit/>
          </a:bodyPr>
          <a:lstStyle/>
          <a:p>
            <a:pPr>
              <a:spcBef>
                <a:spcPts val="600"/>
              </a:spcBef>
            </a:pPr>
            <a:r>
              <a:rPr lang="en-GB" sz="1600" dirty="0" smtClean="0">
                <a:latin typeface="Arial" panose="020B0604020202020204" pitchFamily="34" charset="0"/>
                <a:cs typeface="Arial" panose="020B0604020202020204" pitchFamily="34" charset="0"/>
              </a:rPr>
              <a:t>The location of the latest dashboards can be found by using the following steps or by clicking this link: </a:t>
            </a:r>
            <a:r>
              <a:rPr lang="en-GB" sz="1600" dirty="0">
                <a:latin typeface="Arial" panose="020B0604020202020204" pitchFamily="34" charset="0"/>
                <a:cs typeface="Arial" panose="020B0604020202020204" pitchFamily="34" charset="0"/>
                <a:hlinkClick r:id="rId2"/>
              </a:rPr>
              <a:t>Diabetes </a:t>
            </a:r>
            <a:r>
              <a:rPr lang="en-GB" sz="1600" dirty="0" smtClean="0">
                <a:latin typeface="Arial" panose="020B0604020202020204" pitchFamily="34" charset="0"/>
                <a:cs typeface="Arial" panose="020B0604020202020204" pitchFamily="34" charset="0"/>
                <a:hlinkClick r:id="rId2"/>
              </a:rPr>
              <a:t>Dashboards</a:t>
            </a:r>
            <a:endParaRPr lang="en-GB" sz="1600" dirty="0">
              <a:latin typeface="Arial" panose="020B0604020202020204" pitchFamily="34" charset="0"/>
              <a:cs typeface="Arial" panose="020B0604020202020204" pitchFamily="34" charset="0"/>
            </a:endParaRPr>
          </a:p>
          <a:p>
            <a:pPr marL="342900" indent="-342900">
              <a:spcBef>
                <a:spcPts val="600"/>
              </a:spcBef>
              <a:buAutoNum type="arabicPeriod"/>
            </a:pPr>
            <a:r>
              <a:rPr lang="en-GB" sz="1600" dirty="0" smtClean="0">
                <a:latin typeface="Arial" panose="020B0604020202020204" pitchFamily="34" charset="0"/>
                <a:cs typeface="Arial" panose="020B0604020202020204" pitchFamily="34" charset="0"/>
              </a:rPr>
              <a:t>Click the ‘Teams’ icon on the top left hand </a:t>
            </a:r>
          </a:p>
          <a:p>
            <a:pPr marL="342900" indent="-342900">
              <a:spcBef>
                <a:spcPts val="600"/>
              </a:spcBef>
              <a:buAutoNum type="arabicPeriod"/>
            </a:pPr>
            <a:r>
              <a:rPr lang="en-GB" sz="1600" dirty="0" smtClean="0">
                <a:latin typeface="Arial" panose="020B0604020202020204" pitchFamily="34" charset="0"/>
                <a:cs typeface="Arial" panose="020B0604020202020204" pitchFamily="34" charset="0"/>
              </a:rPr>
              <a:t>Then find the team labelled ‘NHS North West London Diabetes Programme’ ( it should be green) and click the subheading ‘PC Diabetes Enhanced Service’. If you need to be granted access then request access or </a:t>
            </a:r>
            <a:r>
              <a:rPr lang="en-GB" sz="1600" dirty="0">
                <a:latin typeface="Arial" panose="020B0604020202020204" pitchFamily="34" charset="0"/>
                <a:cs typeface="Arial" panose="020B0604020202020204" pitchFamily="34" charset="0"/>
              </a:rPr>
              <a:t>email </a:t>
            </a:r>
            <a:r>
              <a:rPr lang="en-GB" sz="1600" dirty="0" smtClean="0">
                <a:latin typeface="Arial" panose="020B0604020202020204" pitchFamily="34" charset="0"/>
                <a:cs typeface="Arial" panose="020B0604020202020204" pitchFamily="34" charset="0"/>
                <a:hlinkClick r:id="rId3"/>
              </a:rPr>
              <a:t>nhsnwl.diabetes@nhs.net</a:t>
            </a:r>
            <a:r>
              <a:rPr lang="en-GB" sz="1600" dirty="0" smtClean="0">
                <a:latin typeface="Arial" panose="020B0604020202020204" pitchFamily="34" charset="0"/>
                <a:cs typeface="Arial" panose="020B0604020202020204" pitchFamily="34" charset="0"/>
              </a:rPr>
              <a:t> </a:t>
            </a:r>
          </a:p>
          <a:p>
            <a:pPr marL="342900" indent="-342900">
              <a:spcBef>
                <a:spcPts val="600"/>
              </a:spcBef>
              <a:buAutoNum type="arabicPeriod"/>
            </a:pPr>
            <a:r>
              <a:rPr lang="en-GB" sz="1600" dirty="0" smtClean="0">
                <a:latin typeface="Arial" panose="020B0604020202020204" pitchFamily="34" charset="0"/>
                <a:cs typeface="Arial" panose="020B0604020202020204" pitchFamily="34" charset="0"/>
              </a:rPr>
              <a:t>Click the ‘Files’ button at the top</a:t>
            </a:r>
          </a:p>
          <a:p>
            <a:pPr marL="342900" indent="-342900">
              <a:spcBef>
                <a:spcPts val="600"/>
              </a:spcBef>
              <a:buAutoNum type="arabicPeriod"/>
            </a:pPr>
            <a:r>
              <a:rPr lang="en-GB" sz="1600" dirty="0" smtClean="0">
                <a:latin typeface="Arial" panose="020B0604020202020204" pitchFamily="34" charset="0"/>
                <a:cs typeface="Arial" panose="020B0604020202020204" pitchFamily="34" charset="0"/>
              </a:rPr>
              <a:t>Open the folder entitled ‘Diabetes </a:t>
            </a:r>
            <a:r>
              <a:rPr lang="en-GB" sz="1600" dirty="0" smtClean="0">
                <a:latin typeface="Arial" panose="020B0604020202020204" pitchFamily="34" charset="0"/>
                <a:cs typeface="Arial" panose="020B0604020202020204" pitchFamily="34" charset="0"/>
              </a:rPr>
              <a:t>Dashboards</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a:srcRect t="52946" r="41597" b="24453"/>
          <a:stretch/>
        </p:blipFill>
        <p:spPr>
          <a:xfrm>
            <a:off x="182880" y="3569725"/>
            <a:ext cx="7155180" cy="3114960"/>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436880" y="4409440"/>
              <a:ext cx="132080" cy="45719"/>
            </p14:xfrm>
          </p:contentPart>
        </mc:Choice>
        <mc:Fallback xmlns="">
          <p:pic>
            <p:nvPicPr>
              <p:cNvPr id="10" name="Ink 9"/>
              <p:cNvPicPr/>
              <p:nvPr/>
            </p:nvPicPr>
            <p:blipFill>
              <a:blip r:embed="rId6"/>
              <a:stretch>
                <a:fillRect/>
              </a:stretch>
            </p:blipFill>
            <p:spPr>
              <a:xfrm>
                <a:off x="364902" y="4265443"/>
                <a:ext cx="276036" cy="33371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944880" y="5638800"/>
              <a:ext cx="2407920" cy="360"/>
            </p14:xfrm>
          </p:contentPart>
        </mc:Choice>
        <mc:Fallback xmlns="">
          <p:pic>
            <p:nvPicPr>
              <p:cNvPr id="11" name="Ink 10"/>
              <p:cNvPicPr/>
              <p:nvPr/>
            </p:nvPicPr>
            <p:blipFill>
              <a:blip r:embed="rId8"/>
              <a:stretch>
                <a:fillRect/>
              </a:stretch>
            </p:blipFill>
            <p:spPr>
              <a:xfrm>
                <a:off x="872873" y="5494800"/>
                <a:ext cx="2551934"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p14:cNvContentPartPr/>
              <p14:nvPr/>
            </p14:nvContentPartPr>
            <p14:xfrm>
              <a:off x="6853650" y="3930848"/>
              <a:ext cx="366120" cy="360"/>
            </p14:xfrm>
          </p:contentPart>
        </mc:Choice>
        <mc:Fallback xmlns="">
          <p:pic>
            <p:nvPicPr>
              <p:cNvPr id="12" name="Ink 11"/>
              <p:cNvPicPr/>
              <p:nvPr/>
            </p:nvPicPr>
            <p:blipFill>
              <a:blip r:embed="rId10"/>
              <a:stretch>
                <a:fillRect/>
              </a:stretch>
            </p:blipFill>
            <p:spPr>
              <a:xfrm>
                <a:off x="6781650" y="3786848"/>
                <a:ext cx="5101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p14:cNvContentPartPr/>
              <p14:nvPr/>
            </p14:nvContentPartPr>
            <p14:xfrm flipV="1">
              <a:off x="4308000" y="6148735"/>
              <a:ext cx="2205000" cy="45719"/>
            </p14:xfrm>
          </p:contentPart>
        </mc:Choice>
        <mc:Fallback xmlns="">
          <p:pic>
            <p:nvPicPr>
              <p:cNvPr id="13" name="Ink 12"/>
              <p:cNvPicPr/>
              <p:nvPr/>
            </p:nvPicPr>
            <p:blipFill>
              <a:blip r:embed="rId12"/>
              <a:stretch>
                <a:fillRect/>
              </a:stretch>
            </p:blipFill>
            <p:spPr>
              <a:xfrm flipV="1">
                <a:off x="4236000" y="6004738"/>
                <a:ext cx="2349000" cy="333713"/>
              </a:xfrm>
              <a:prstGeom prst="rect">
                <a:avLst/>
              </a:prstGeom>
            </p:spPr>
          </p:pic>
        </mc:Fallback>
      </mc:AlternateContent>
    </p:spTree>
    <p:extLst>
      <p:ext uri="{BB962C8B-B14F-4D97-AF65-F5344CB8AC3E}">
        <p14:creationId xmlns:p14="http://schemas.microsoft.com/office/powerpoint/2010/main" val="460162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t>24</a:t>
            </a:fld>
            <a:endParaRPr lang="en-GB" dirty="0"/>
          </a:p>
        </p:txBody>
      </p:sp>
      <p:sp>
        <p:nvSpPr>
          <p:cNvPr id="3" name="Title 2"/>
          <p:cNvSpPr>
            <a:spLocks noGrp="1"/>
          </p:cNvSpPr>
          <p:nvPr>
            <p:ph type="title"/>
          </p:nvPr>
        </p:nvSpPr>
        <p:spPr>
          <a:xfrm>
            <a:off x="360173" y="1995275"/>
            <a:ext cx="11377264" cy="1329606"/>
          </a:xfrm>
        </p:spPr>
        <p:txBody>
          <a:bodyPr/>
          <a:lstStyle/>
          <a:p>
            <a:r>
              <a:rPr lang="en-GB" dirty="0" smtClean="0"/>
              <a:t>Appendix </a:t>
            </a:r>
            <a:r>
              <a:rPr lang="en-GB" dirty="0" smtClean="0"/>
              <a:t>5: </a:t>
            </a:r>
            <a:r>
              <a:rPr lang="en-GB" dirty="0" smtClean="0"/>
              <a:t>KDS Updates </a:t>
            </a:r>
            <a:endParaRPr lang="en-GB" dirty="0"/>
          </a:p>
        </p:txBody>
      </p:sp>
    </p:spTree>
    <p:extLst>
      <p:ext uri="{BB962C8B-B14F-4D97-AF65-F5344CB8AC3E}">
        <p14:creationId xmlns:p14="http://schemas.microsoft.com/office/powerpoint/2010/main" val="425090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25</a:t>
            </a:fld>
            <a:endParaRPr lang="en-GB" dirty="0"/>
          </a:p>
        </p:txBody>
      </p:sp>
      <p:sp>
        <p:nvSpPr>
          <p:cNvPr id="4" name="Title 3"/>
          <p:cNvSpPr>
            <a:spLocks noGrp="1"/>
          </p:cNvSpPr>
          <p:nvPr>
            <p:ph type="title"/>
          </p:nvPr>
        </p:nvSpPr>
        <p:spPr/>
        <p:txBody>
          <a:bodyPr>
            <a:normAutofit fontScale="90000"/>
          </a:bodyPr>
          <a:lstStyle/>
          <a:p>
            <a:r>
              <a:rPr lang="en-GB" dirty="0"/>
              <a:t>Know Diabetes Service NHS Login goes live</a:t>
            </a:r>
          </a:p>
        </p:txBody>
      </p:sp>
      <p:pic>
        <p:nvPicPr>
          <p:cNvPr id="2" name="Picture 1"/>
          <p:cNvPicPr>
            <a:picLocks noChangeAspect="1"/>
          </p:cNvPicPr>
          <p:nvPr/>
        </p:nvPicPr>
        <p:blipFill>
          <a:blip r:embed="rId2"/>
          <a:stretch>
            <a:fillRect/>
          </a:stretch>
        </p:blipFill>
        <p:spPr>
          <a:xfrm>
            <a:off x="509587" y="1519237"/>
            <a:ext cx="11172825" cy="3819525"/>
          </a:xfrm>
          <a:prstGeom prst="rect">
            <a:avLst/>
          </a:prstGeom>
        </p:spPr>
      </p:pic>
      <p:sp>
        <p:nvSpPr>
          <p:cNvPr id="5" name="Rectangle 4"/>
          <p:cNvSpPr/>
          <p:nvPr/>
        </p:nvSpPr>
        <p:spPr>
          <a:xfrm>
            <a:off x="2351584" y="5618490"/>
            <a:ext cx="7579126" cy="461665"/>
          </a:xfrm>
          <a:prstGeom prst="rect">
            <a:avLst/>
          </a:prstGeom>
        </p:spPr>
        <p:txBody>
          <a:bodyPr wrap="none">
            <a:spAutoFit/>
          </a:bodyPr>
          <a:lstStyle/>
          <a:p>
            <a:r>
              <a:rPr lang="en-GB" sz="2400" dirty="0"/>
              <a:t>Please direct people to </a:t>
            </a:r>
            <a:r>
              <a:rPr lang="en-GB" sz="2400" dirty="0">
                <a:hlinkClick r:id="rId3"/>
              </a:rPr>
              <a:t>www.knowdiabetes.org.uk/register</a:t>
            </a:r>
            <a:r>
              <a:rPr lang="en-GB" sz="2400" dirty="0"/>
              <a:t> </a:t>
            </a:r>
          </a:p>
        </p:txBody>
      </p:sp>
    </p:spTree>
    <p:extLst>
      <p:ext uri="{BB962C8B-B14F-4D97-AF65-F5344CB8AC3E}">
        <p14:creationId xmlns:p14="http://schemas.microsoft.com/office/powerpoint/2010/main" val="4255722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26</a:t>
            </a:fld>
            <a:endParaRPr lang="en-GB" dirty="0"/>
          </a:p>
        </p:txBody>
      </p:sp>
      <p:sp>
        <p:nvSpPr>
          <p:cNvPr id="4" name="Title 3"/>
          <p:cNvSpPr>
            <a:spLocks noGrp="1"/>
          </p:cNvSpPr>
          <p:nvPr>
            <p:ph type="title"/>
          </p:nvPr>
        </p:nvSpPr>
        <p:spPr>
          <a:xfrm>
            <a:off x="191344" y="358480"/>
            <a:ext cx="11377264" cy="543595"/>
          </a:xfrm>
        </p:spPr>
        <p:txBody>
          <a:bodyPr>
            <a:normAutofit fontScale="90000"/>
          </a:bodyPr>
          <a:lstStyle/>
          <a:p>
            <a:r>
              <a:rPr lang="en-GB" dirty="0" smtClean="0"/>
              <a:t>Over 20,000 patients across NW London now have a NHS </a:t>
            </a:r>
            <a:r>
              <a:rPr lang="en-GB" dirty="0"/>
              <a:t>Know Diabetes Service </a:t>
            </a:r>
            <a:r>
              <a:rPr lang="en-GB" dirty="0" smtClean="0"/>
              <a:t>account</a:t>
            </a:r>
            <a:endParaRPr lang="en-GB" dirty="0"/>
          </a:p>
        </p:txBody>
      </p:sp>
      <p:sp>
        <p:nvSpPr>
          <p:cNvPr id="5" name="Rectangle 4"/>
          <p:cNvSpPr/>
          <p:nvPr/>
        </p:nvSpPr>
        <p:spPr>
          <a:xfrm>
            <a:off x="5874488" y="1331487"/>
            <a:ext cx="6209414" cy="3600986"/>
          </a:xfrm>
          <a:prstGeom prst="rect">
            <a:avLst/>
          </a:prstGeom>
        </p:spPr>
        <p:txBody>
          <a:bodyPr wrap="square">
            <a:spAutoFit/>
          </a:bodyPr>
          <a:lstStyle/>
          <a:p>
            <a:r>
              <a:rPr lang="en-GB" sz="2000" dirty="0"/>
              <a:t>Please direct people to </a:t>
            </a:r>
            <a:r>
              <a:rPr lang="en-GB" sz="2000" dirty="0">
                <a:hlinkClick r:id="rId2"/>
              </a:rPr>
              <a:t>www.knowdiabetes.org.uk/register</a:t>
            </a:r>
            <a:r>
              <a:rPr lang="en-GB" sz="2000" dirty="0"/>
              <a:t> to create their </a:t>
            </a:r>
            <a:r>
              <a:rPr lang="en-GB" sz="2000" dirty="0" smtClean="0"/>
              <a:t>account. </a:t>
            </a:r>
          </a:p>
          <a:p>
            <a:r>
              <a:rPr lang="en-GB" sz="2000" dirty="0" smtClean="0"/>
              <a:t>We have created a </a:t>
            </a:r>
            <a:r>
              <a:rPr lang="en-GB" sz="2000" dirty="0"/>
              <a:t>suggested and </a:t>
            </a:r>
            <a:r>
              <a:rPr lang="en-GB" sz="2000" dirty="0">
                <a:hlinkClick r:id="rId3"/>
              </a:rPr>
              <a:t>SMS messages for practices </a:t>
            </a:r>
            <a:r>
              <a:rPr lang="en-GB" sz="2000" dirty="0"/>
              <a:t>to use </a:t>
            </a:r>
            <a:endParaRPr lang="en-GB" sz="2000" dirty="0"/>
          </a:p>
          <a:p>
            <a:endParaRPr lang="en-GB" sz="2000" dirty="0"/>
          </a:p>
          <a:p>
            <a:r>
              <a:rPr lang="en-GB" sz="2000" dirty="0"/>
              <a:t>We also have webinars </a:t>
            </a:r>
            <a:r>
              <a:rPr lang="en-GB" sz="2000" dirty="0" smtClean="0"/>
              <a:t>on </a:t>
            </a:r>
            <a:r>
              <a:rPr lang="en-GB" sz="2000" dirty="0"/>
              <a:t>the second Tuesday of every month. </a:t>
            </a:r>
            <a:r>
              <a:rPr lang="en-GB" sz="2000" dirty="0" smtClean="0"/>
              <a:t>Please </a:t>
            </a:r>
            <a:r>
              <a:rPr lang="en-GB" sz="2000" dirty="0"/>
              <a:t>contact </a:t>
            </a:r>
            <a:r>
              <a:rPr lang="en-GB" sz="2000" dirty="0">
                <a:hlinkClick r:id="rId4"/>
              </a:rPr>
              <a:t>nhsnwl.diabetes@nhs.net</a:t>
            </a:r>
            <a:r>
              <a:rPr lang="en-GB" sz="2000" dirty="0"/>
              <a:t> </a:t>
            </a:r>
            <a:r>
              <a:rPr lang="en-GB" sz="2000" dirty="0" smtClean="0"/>
              <a:t> for </a:t>
            </a:r>
            <a:r>
              <a:rPr lang="en-GB" sz="2000" dirty="0"/>
              <a:t>more information.</a:t>
            </a:r>
          </a:p>
          <a:p>
            <a:endParaRPr lang="en-GB" sz="2400" dirty="0"/>
          </a:p>
          <a:p>
            <a:endParaRPr lang="en-GB" sz="2400" dirty="0"/>
          </a:p>
        </p:txBody>
      </p:sp>
      <p:graphicFrame>
        <p:nvGraphicFramePr>
          <p:cNvPr id="2" name="Table 1"/>
          <p:cNvGraphicFramePr>
            <a:graphicFrameLocks noGrp="1"/>
          </p:cNvGraphicFramePr>
          <p:nvPr>
            <p:extLst>
              <p:ext uri="{D42A27DB-BD31-4B8C-83A1-F6EECF244321}">
                <p14:modId xmlns:p14="http://schemas.microsoft.com/office/powerpoint/2010/main" val="799081871"/>
              </p:ext>
            </p:extLst>
          </p:nvPr>
        </p:nvGraphicFramePr>
        <p:xfrm>
          <a:off x="275117" y="1331487"/>
          <a:ext cx="5312292" cy="3240000"/>
        </p:xfrm>
        <a:graphic>
          <a:graphicData uri="http://schemas.openxmlformats.org/drawingml/2006/table">
            <a:tbl>
              <a:tblPr>
                <a:tableStyleId>{5C22544A-7EE6-4342-B048-85BDC9FD1C3A}</a:tableStyleId>
              </a:tblPr>
              <a:tblGrid>
                <a:gridCol w="3330760">
                  <a:extLst>
                    <a:ext uri="{9D8B030D-6E8A-4147-A177-3AD203B41FA5}">
                      <a16:colId xmlns:a16="http://schemas.microsoft.com/office/drawing/2014/main" val="3417101230"/>
                    </a:ext>
                  </a:extLst>
                </a:gridCol>
                <a:gridCol w="1981532">
                  <a:extLst>
                    <a:ext uri="{9D8B030D-6E8A-4147-A177-3AD203B41FA5}">
                      <a16:colId xmlns:a16="http://schemas.microsoft.com/office/drawing/2014/main" val="2727742836"/>
                    </a:ext>
                  </a:extLst>
                </a:gridCol>
              </a:tblGrid>
              <a:tr h="324000">
                <a:tc>
                  <a:txBody>
                    <a:bodyPr/>
                    <a:lstStyle/>
                    <a:p>
                      <a:pPr algn="l" fontAlgn="b"/>
                      <a:r>
                        <a:rPr lang="en-GB" sz="1600" b="1" u="none" strike="noStrike" dirty="0" smtClean="0">
                          <a:effectLst/>
                          <a:latin typeface="Arial" panose="020B0604020202020204" pitchFamily="34" charset="0"/>
                          <a:cs typeface="Arial" panose="020B0604020202020204" pitchFamily="34" charset="0"/>
                        </a:rPr>
                        <a:t>Borough </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1">
                        <a:lumMod val="60000"/>
                        <a:lumOff val="40000"/>
                      </a:schemeClr>
                    </a:solidFill>
                  </a:tcPr>
                </a:tc>
                <a:tc>
                  <a:txBody>
                    <a:bodyPr/>
                    <a:lstStyle/>
                    <a:p>
                      <a:pPr algn="ctr" fontAlgn="b"/>
                      <a:r>
                        <a:rPr lang="en-GB" sz="1600" b="1" u="none" strike="noStrike" dirty="0" smtClean="0">
                          <a:effectLst/>
                          <a:latin typeface="Arial" panose="020B0604020202020204" pitchFamily="34" charset="0"/>
                          <a:cs typeface="Arial" panose="020B0604020202020204" pitchFamily="34" charset="0"/>
                        </a:rPr>
                        <a:t>KDS accounts</a:t>
                      </a:r>
                      <a:r>
                        <a:rPr lang="en-GB" sz="1600" b="1" u="none" strike="noStrike" baseline="0" dirty="0" smtClean="0">
                          <a:effectLst/>
                          <a:latin typeface="Arial" panose="020B0604020202020204" pitchFamily="34" charset="0"/>
                          <a:cs typeface="Arial" panose="020B0604020202020204" pitchFamily="34" charset="0"/>
                        </a:rPr>
                        <a:t> </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1">
                        <a:lumMod val="60000"/>
                        <a:lumOff val="40000"/>
                      </a:schemeClr>
                    </a:solidFill>
                  </a:tcPr>
                </a:tc>
                <a:extLst>
                  <a:ext uri="{0D108BD9-81ED-4DB2-BD59-A6C34878D82A}">
                    <a16:rowId xmlns:a16="http://schemas.microsoft.com/office/drawing/2014/main" val="1976292327"/>
                  </a:ext>
                </a:extLst>
              </a:tr>
              <a:tr h="324000">
                <a:tc>
                  <a:txBody>
                    <a:bodyPr/>
                    <a:lstStyle/>
                    <a:p>
                      <a:pPr algn="l" fontAlgn="b"/>
                      <a:r>
                        <a:rPr lang="en-GB" sz="1600" u="none" strike="noStrike" dirty="0" smtClean="0">
                          <a:effectLst/>
                          <a:latin typeface="Arial" panose="020B0604020202020204" pitchFamily="34" charset="0"/>
                          <a:cs typeface="Arial" panose="020B0604020202020204" pitchFamily="34" charset="0"/>
                        </a:rPr>
                        <a:t>BRENT</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GB" sz="1600" u="none" strike="noStrike" dirty="0" smtClean="0">
                          <a:effectLst/>
                          <a:latin typeface="Arial" panose="020B0604020202020204" pitchFamily="34" charset="0"/>
                          <a:cs typeface="Arial" panose="020B0604020202020204" pitchFamily="34" charset="0"/>
                        </a:rPr>
                        <a:t>3,339</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631842045"/>
                  </a:ext>
                </a:extLst>
              </a:tr>
              <a:tr h="324000">
                <a:tc>
                  <a:txBody>
                    <a:bodyPr/>
                    <a:lstStyle/>
                    <a:p>
                      <a:pPr algn="l" fontAlgn="b"/>
                      <a:r>
                        <a:rPr lang="en-GB" sz="1600" u="none" strike="noStrike" dirty="0" smtClean="0">
                          <a:effectLst/>
                          <a:latin typeface="Arial" panose="020B0604020202020204" pitchFamily="34" charset="0"/>
                          <a:cs typeface="Arial" panose="020B0604020202020204" pitchFamily="34" charset="0"/>
                        </a:rPr>
                        <a:t>CENTRAL LONDON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GB" sz="1600" u="none" strike="noStrike" dirty="0" smtClean="0">
                          <a:effectLst/>
                          <a:latin typeface="Arial" panose="020B0604020202020204" pitchFamily="34" charset="0"/>
                          <a:cs typeface="Arial" panose="020B0604020202020204" pitchFamily="34" charset="0"/>
                        </a:rPr>
                        <a:t>1,156</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4034062190"/>
                  </a:ext>
                </a:extLst>
              </a:tr>
              <a:tr h="324000">
                <a:tc>
                  <a:txBody>
                    <a:bodyPr/>
                    <a:lstStyle/>
                    <a:p>
                      <a:pPr algn="l" fontAlgn="b"/>
                      <a:r>
                        <a:rPr lang="en-GB" sz="1600" u="none" strike="noStrike" dirty="0" smtClean="0">
                          <a:effectLst/>
                          <a:latin typeface="Arial" panose="020B0604020202020204" pitchFamily="34" charset="0"/>
                          <a:cs typeface="Arial" panose="020B0604020202020204" pitchFamily="34" charset="0"/>
                        </a:rPr>
                        <a:t>EALING CCG</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GB" sz="1600" u="none" strike="noStrike" dirty="0" smtClean="0">
                          <a:effectLst/>
                          <a:latin typeface="Arial" panose="020B0604020202020204" pitchFamily="34" charset="0"/>
                          <a:cs typeface="Arial" panose="020B0604020202020204" pitchFamily="34" charset="0"/>
                        </a:rPr>
                        <a:t>3,333</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3184941431"/>
                  </a:ext>
                </a:extLst>
              </a:tr>
              <a:tr h="324000">
                <a:tc>
                  <a:txBody>
                    <a:bodyPr/>
                    <a:lstStyle/>
                    <a:p>
                      <a:pPr algn="l" fontAlgn="b"/>
                      <a:r>
                        <a:rPr lang="en-GB" sz="1600" u="none" strike="noStrike" dirty="0" smtClean="0">
                          <a:effectLst/>
                          <a:latin typeface="Arial" panose="020B0604020202020204" pitchFamily="34" charset="0"/>
                          <a:cs typeface="Arial" panose="020B0604020202020204" pitchFamily="34" charset="0"/>
                        </a:rPr>
                        <a:t>HAMMERSMITH </a:t>
                      </a:r>
                      <a:r>
                        <a:rPr lang="en-GB" sz="1600" u="none" strike="noStrike" dirty="0">
                          <a:effectLst/>
                          <a:latin typeface="Arial" panose="020B0604020202020204" pitchFamily="34" charset="0"/>
                          <a:cs typeface="Arial" panose="020B0604020202020204" pitchFamily="34" charset="0"/>
                        </a:rPr>
                        <a:t>AND </a:t>
                      </a:r>
                      <a:r>
                        <a:rPr lang="en-GB" sz="1600" u="none" strike="noStrike" dirty="0" smtClean="0">
                          <a:effectLst/>
                          <a:latin typeface="Arial" panose="020B0604020202020204" pitchFamily="34" charset="0"/>
                          <a:cs typeface="Arial" panose="020B0604020202020204" pitchFamily="34" charset="0"/>
                        </a:rPr>
                        <a:t>FULHAM</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GB" sz="1600" u="none" strike="noStrike" dirty="0" smtClean="0">
                          <a:effectLst/>
                          <a:latin typeface="Arial" panose="020B0604020202020204" pitchFamily="34" charset="0"/>
                          <a:cs typeface="Arial" panose="020B0604020202020204" pitchFamily="34" charset="0"/>
                        </a:rPr>
                        <a:t>1,275</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703906390"/>
                  </a:ext>
                </a:extLst>
              </a:tr>
              <a:tr h="324000">
                <a:tc>
                  <a:txBody>
                    <a:bodyPr/>
                    <a:lstStyle/>
                    <a:p>
                      <a:pPr algn="l" fontAlgn="b"/>
                      <a:r>
                        <a:rPr lang="en-GB" sz="1600" u="none" strike="noStrike" dirty="0" smtClean="0">
                          <a:effectLst/>
                          <a:latin typeface="Arial" panose="020B0604020202020204" pitchFamily="34" charset="0"/>
                          <a:cs typeface="Arial" panose="020B0604020202020204" pitchFamily="34" charset="0"/>
                        </a:rPr>
                        <a:t>HARROW</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GB" sz="1600" u="none" strike="noStrike" dirty="0" smtClean="0">
                          <a:effectLst/>
                          <a:latin typeface="Arial" panose="020B0604020202020204" pitchFamily="34" charset="0"/>
                          <a:cs typeface="Arial" panose="020B0604020202020204" pitchFamily="34" charset="0"/>
                        </a:rPr>
                        <a:t>3,253</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779441552"/>
                  </a:ext>
                </a:extLst>
              </a:tr>
              <a:tr h="324000">
                <a:tc>
                  <a:txBody>
                    <a:bodyPr/>
                    <a:lstStyle/>
                    <a:p>
                      <a:pPr algn="l" fontAlgn="b"/>
                      <a:r>
                        <a:rPr lang="en-GB" sz="1600" u="none" strike="noStrike" dirty="0" smtClean="0">
                          <a:effectLst/>
                          <a:latin typeface="Arial" panose="020B0604020202020204" pitchFamily="34" charset="0"/>
                          <a:cs typeface="Arial" panose="020B0604020202020204" pitchFamily="34" charset="0"/>
                        </a:rPr>
                        <a:t>HILLINGDON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GB" sz="1600" u="none" strike="noStrike" dirty="0" smtClean="0">
                          <a:effectLst/>
                          <a:latin typeface="Arial" panose="020B0604020202020204" pitchFamily="34" charset="0"/>
                          <a:cs typeface="Arial" panose="020B0604020202020204" pitchFamily="34" charset="0"/>
                        </a:rPr>
                        <a:t>3,365</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6781422"/>
                  </a:ext>
                </a:extLst>
              </a:tr>
              <a:tr h="324000">
                <a:tc>
                  <a:txBody>
                    <a:bodyPr/>
                    <a:lstStyle/>
                    <a:p>
                      <a:pPr algn="l" fontAlgn="b"/>
                      <a:r>
                        <a:rPr lang="en-GB" sz="1600" u="none" strike="noStrike" dirty="0" smtClean="0">
                          <a:effectLst/>
                          <a:latin typeface="Arial" panose="020B0604020202020204" pitchFamily="34" charset="0"/>
                          <a:cs typeface="Arial" panose="020B0604020202020204" pitchFamily="34" charset="0"/>
                        </a:rPr>
                        <a:t>HOUNSLOW</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GB" sz="1600" u="none" strike="noStrike" dirty="0" smtClean="0">
                          <a:effectLst/>
                          <a:latin typeface="Arial" panose="020B0604020202020204" pitchFamily="34" charset="0"/>
                          <a:cs typeface="Arial" panose="020B0604020202020204" pitchFamily="34" charset="0"/>
                        </a:rPr>
                        <a:t>2,956</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853438792"/>
                  </a:ext>
                </a:extLst>
              </a:tr>
              <a:tr h="324000">
                <a:tc>
                  <a:txBody>
                    <a:bodyPr/>
                    <a:lstStyle/>
                    <a:p>
                      <a:pPr algn="l" fontAlgn="b"/>
                      <a:r>
                        <a:rPr lang="en-GB" sz="1600" u="none" strike="noStrike" dirty="0" smtClean="0">
                          <a:effectLst/>
                          <a:latin typeface="Arial" panose="020B0604020202020204" pitchFamily="34" charset="0"/>
                          <a:cs typeface="Arial" panose="020B0604020202020204" pitchFamily="34" charset="0"/>
                        </a:rPr>
                        <a:t>WEST LONDON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GB" sz="1600" u="none" strike="noStrike" dirty="0" smtClean="0">
                          <a:effectLst/>
                          <a:latin typeface="Arial" panose="020B0604020202020204" pitchFamily="34" charset="0"/>
                          <a:cs typeface="Arial" panose="020B0604020202020204" pitchFamily="34" charset="0"/>
                        </a:rPr>
                        <a:t>1,471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505694344"/>
                  </a:ext>
                </a:extLst>
              </a:tr>
              <a:tr h="324000">
                <a:tc>
                  <a:txBody>
                    <a:bodyPr/>
                    <a:lstStyle/>
                    <a:p>
                      <a:pPr algn="l" fontAlgn="b"/>
                      <a:r>
                        <a:rPr lang="en-GB" sz="1600" u="none" strike="noStrike" dirty="0" smtClean="0">
                          <a:effectLst/>
                          <a:latin typeface="Arial" panose="020B0604020202020204" pitchFamily="34" charset="0"/>
                          <a:cs typeface="Arial" panose="020B0604020202020204" pitchFamily="34" charset="0"/>
                        </a:rPr>
                        <a:t>Total</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r" fontAlgn="b"/>
                      <a:r>
                        <a:rPr lang="en-GB" sz="1600" b="1" u="none" strike="noStrike" dirty="0" smtClean="0">
                          <a:effectLst/>
                          <a:latin typeface="Arial" panose="020B0604020202020204" pitchFamily="34" charset="0"/>
                          <a:cs typeface="Arial" panose="020B0604020202020204" pitchFamily="34" charset="0"/>
                        </a:rPr>
                        <a:t>20,148</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905158986"/>
                  </a:ext>
                </a:extLst>
              </a:tr>
            </a:tbl>
          </a:graphicData>
        </a:graphic>
      </p:graphicFrame>
    </p:spTree>
    <p:extLst>
      <p:ext uri="{BB962C8B-B14F-4D97-AF65-F5344CB8AC3E}">
        <p14:creationId xmlns:p14="http://schemas.microsoft.com/office/powerpoint/2010/main" val="1400464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27</a:t>
            </a:fld>
            <a:endParaRPr lang="en-GB" dirty="0"/>
          </a:p>
        </p:txBody>
      </p:sp>
      <p:sp>
        <p:nvSpPr>
          <p:cNvPr id="4" name="Title 3"/>
          <p:cNvSpPr>
            <a:spLocks noGrp="1"/>
          </p:cNvSpPr>
          <p:nvPr>
            <p:ph type="title"/>
          </p:nvPr>
        </p:nvSpPr>
        <p:spPr/>
        <p:txBody>
          <a:bodyPr>
            <a:normAutofit fontScale="90000"/>
          </a:bodyPr>
          <a:lstStyle/>
          <a:p>
            <a:r>
              <a:rPr lang="en-GB" dirty="0"/>
              <a:t>How do I code my patients that have a KDS account?</a:t>
            </a:r>
          </a:p>
        </p:txBody>
      </p:sp>
      <p:sp>
        <p:nvSpPr>
          <p:cNvPr id="5" name="Rectangle 4"/>
          <p:cNvSpPr/>
          <p:nvPr/>
        </p:nvSpPr>
        <p:spPr>
          <a:xfrm>
            <a:off x="155340" y="1412776"/>
            <a:ext cx="4932548" cy="4770537"/>
          </a:xfrm>
          <a:prstGeom prst="rect">
            <a:avLst/>
          </a:prstGeom>
        </p:spPr>
        <p:txBody>
          <a:bodyPr wrap="square">
            <a:spAutoFit/>
          </a:bodyPr>
          <a:lstStyle/>
          <a:p>
            <a:r>
              <a:rPr lang="en-GB" sz="2000" dirty="0"/>
              <a:t>Practices are now paid £1 for every KDS Account created.</a:t>
            </a:r>
          </a:p>
          <a:p>
            <a:endParaRPr lang="en-GB" sz="2000" dirty="0"/>
          </a:p>
          <a:p>
            <a:r>
              <a:rPr lang="en-GB" sz="2000" dirty="0"/>
              <a:t>To receive this money:</a:t>
            </a:r>
          </a:p>
          <a:p>
            <a:pPr marL="457200" indent="-457200">
              <a:buAutoNum type="arabicPeriod"/>
            </a:pPr>
            <a:r>
              <a:rPr lang="en-GB" sz="2000" dirty="0"/>
              <a:t>The Practice will supply an email address </a:t>
            </a:r>
            <a:r>
              <a:rPr lang="en-GB" sz="2000" dirty="0">
                <a:hlinkClick r:id="rId2"/>
              </a:rPr>
              <a:t>via MS teams </a:t>
            </a:r>
            <a:r>
              <a:rPr lang="en-GB" sz="2000" dirty="0"/>
              <a:t>to receive an email list of patients that have created a KDS account </a:t>
            </a:r>
          </a:p>
          <a:p>
            <a:pPr marL="457200" indent="-457200">
              <a:buAutoNum type="arabicPeriod"/>
            </a:pPr>
            <a:r>
              <a:rPr lang="en-GB" sz="2000" dirty="0"/>
              <a:t>The KDS provider will then send a list of patients with a KDS account to this email address. </a:t>
            </a:r>
          </a:p>
          <a:p>
            <a:pPr marL="457200" indent="-457200">
              <a:buAutoNum type="arabicPeriod"/>
            </a:pPr>
            <a:r>
              <a:rPr lang="en-GB" sz="2000" dirty="0"/>
              <a:t>Practices will go into the S1 diabetes template and tick the box that says “Patient has Know Diabetes Account”(image right)</a:t>
            </a:r>
          </a:p>
          <a:p>
            <a:endParaRPr lang="en-GB" sz="2400" dirty="0"/>
          </a:p>
        </p:txBody>
      </p:sp>
      <p:pic>
        <p:nvPicPr>
          <p:cNvPr id="2" name="Picture 1"/>
          <p:cNvPicPr>
            <a:picLocks noChangeAspect="1"/>
          </p:cNvPicPr>
          <p:nvPr/>
        </p:nvPicPr>
        <p:blipFill>
          <a:blip r:embed="rId3"/>
          <a:stretch>
            <a:fillRect/>
          </a:stretch>
        </p:blipFill>
        <p:spPr>
          <a:xfrm>
            <a:off x="5157110" y="1268760"/>
            <a:ext cx="6879077" cy="4896544"/>
          </a:xfrm>
          <a:prstGeom prst="rect">
            <a:avLst/>
          </a:prstGeom>
        </p:spPr>
      </p:pic>
      <p:sp>
        <p:nvSpPr>
          <p:cNvPr id="6" name="Rectangle 5"/>
          <p:cNvSpPr/>
          <p:nvPr/>
        </p:nvSpPr>
        <p:spPr>
          <a:xfrm>
            <a:off x="6240016" y="5517232"/>
            <a:ext cx="180020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708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t>3</a:t>
            </a:fld>
            <a:endParaRPr lang="en-GB" dirty="0"/>
          </a:p>
        </p:txBody>
      </p:sp>
      <p:sp>
        <p:nvSpPr>
          <p:cNvPr id="3" name="Title 2"/>
          <p:cNvSpPr>
            <a:spLocks noGrp="1"/>
          </p:cNvSpPr>
          <p:nvPr>
            <p:ph type="title"/>
          </p:nvPr>
        </p:nvSpPr>
        <p:spPr>
          <a:xfrm>
            <a:off x="180753" y="1718005"/>
            <a:ext cx="11919098" cy="1329606"/>
          </a:xfrm>
        </p:spPr>
        <p:txBody>
          <a:bodyPr/>
          <a:lstStyle/>
          <a:p>
            <a:r>
              <a:rPr lang="en-GB" dirty="0" smtClean="0"/>
              <a:t>Appendix 1: New NDPP Provider – Thrive Tribe </a:t>
            </a:r>
            <a:endParaRPr lang="en-GB" dirty="0"/>
          </a:p>
        </p:txBody>
      </p:sp>
    </p:spTree>
    <p:extLst>
      <p:ext uri="{BB962C8B-B14F-4D97-AF65-F5344CB8AC3E}">
        <p14:creationId xmlns:p14="http://schemas.microsoft.com/office/powerpoint/2010/main" val="2448411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50531" y="1332774"/>
            <a:ext cx="6734101" cy="4329063"/>
          </a:xfrm>
        </p:spPr>
        <p:txBody>
          <a:bodyPr>
            <a:normAutofit lnSpcReduction="10000"/>
          </a:bodyPr>
          <a:lstStyle/>
          <a:p>
            <a:pPr marL="0" indent="0">
              <a:buNone/>
            </a:pPr>
            <a:r>
              <a:rPr lang="en-GB" dirty="0"/>
              <a:t>Following </a:t>
            </a:r>
            <a:r>
              <a:rPr lang="en-GB" dirty="0" smtClean="0"/>
              <a:t>a national tendering process led </a:t>
            </a:r>
            <a:r>
              <a:rPr lang="en-GB" dirty="0" smtClean="0"/>
              <a:t>by NHS England </a:t>
            </a:r>
            <a:r>
              <a:rPr lang="en-GB" dirty="0" smtClean="0"/>
              <a:t>for </a:t>
            </a:r>
            <a:r>
              <a:rPr lang="en-GB" dirty="0"/>
              <a:t>the NHS Diabetes Prevention </a:t>
            </a:r>
            <a:r>
              <a:rPr lang="en-GB" dirty="0" smtClean="0"/>
              <a:t>Programme(NDPP) </a:t>
            </a:r>
            <a:r>
              <a:rPr lang="en-GB" dirty="0"/>
              <a:t>Framework 3 and approval from the NHS Commercial Executive Group, </a:t>
            </a:r>
            <a:r>
              <a:rPr lang="en-GB" dirty="0" smtClean="0"/>
              <a:t>Thrive </a:t>
            </a:r>
            <a:r>
              <a:rPr lang="en-GB" dirty="0"/>
              <a:t>Tribe have been successful in securing the NDPP Framework 3 contract for North West London </a:t>
            </a:r>
            <a:r>
              <a:rPr lang="en-GB" dirty="0" smtClean="0"/>
              <a:t>ICS</a:t>
            </a:r>
            <a:r>
              <a:rPr lang="en-GB" dirty="0"/>
              <a:t> </a:t>
            </a:r>
            <a:r>
              <a:rPr lang="en-GB" dirty="0" smtClean="0"/>
              <a:t>replacing Xyla. </a:t>
            </a:r>
            <a:endParaRPr lang="en-GB" dirty="0" smtClean="0"/>
          </a:p>
          <a:p>
            <a:pPr marL="0" indent="0">
              <a:buNone/>
            </a:pPr>
            <a:endParaRPr lang="en-GB" dirty="0"/>
          </a:p>
          <a:p>
            <a:pPr marL="0" indent="0">
              <a:buNone/>
            </a:pPr>
            <a:r>
              <a:rPr lang="en-GB" dirty="0" smtClean="0"/>
              <a:t>Thrive Tribe’s digital partner will be Second Nature.</a:t>
            </a:r>
            <a:endParaRPr lang="en-GB" dirty="0"/>
          </a:p>
          <a:p>
            <a:pPr marL="0" indent="0">
              <a:buNone/>
            </a:pPr>
            <a:endParaRPr lang="en-GB" dirty="0"/>
          </a:p>
          <a:p>
            <a:pPr marL="0" indent="0">
              <a:buNone/>
            </a:pPr>
            <a:r>
              <a:rPr lang="en-GB" dirty="0"/>
              <a:t>New Framework start date 1</a:t>
            </a:r>
            <a:r>
              <a:rPr lang="en-GB" baseline="30000" dirty="0"/>
              <a:t>st</a:t>
            </a:r>
            <a:r>
              <a:rPr lang="en-GB" dirty="0"/>
              <a:t> December 2023. </a:t>
            </a:r>
          </a:p>
          <a:p>
            <a:endParaRPr lang="en-GB" dirty="0"/>
          </a:p>
        </p:txBody>
      </p:sp>
      <p:sp>
        <p:nvSpPr>
          <p:cNvPr id="3" name="Slide Number Placeholder 2"/>
          <p:cNvSpPr>
            <a:spLocks noGrp="1"/>
          </p:cNvSpPr>
          <p:nvPr>
            <p:ph type="sldNum" sz="quarter" idx="12"/>
          </p:nvPr>
        </p:nvSpPr>
        <p:spPr/>
        <p:txBody>
          <a:bodyPr/>
          <a:lstStyle/>
          <a:p>
            <a:fld id="{E76F84FA-B8EB-462F-97BA-032CB76B4E3A}" type="slidenum">
              <a:rPr lang="en-GB" smtClean="0"/>
              <a:t>4</a:t>
            </a:fld>
            <a:endParaRPr lang="en-GB" dirty="0"/>
          </a:p>
        </p:txBody>
      </p:sp>
      <p:sp>
        <p:nvSpPr>
          <p:cNvPr id="4" name="Title 3"/>
          <p:cNvSpPr>
            <a:spLocks noGrp="1"/>
          </p:cNvSpPr>
          <p:nvPr>
            <p:ph type="title"/>
          </p:nvPr>
        </p:nvSpPr>
        <p:spPr/>
        <p:txBody>
          <a:bodyPr>
            <a:normAutofit fontScale="90000"/>
          </a:bodyPr>
          <a:lstStyle/>
          <a:p>
            <a:r>
              <a:rPr lang="en-GB" dirty="0" smtClean="0"/>
              <a:t>New Provider for NDPP </a:t>
            </a:r>
            <a:r>
              <a:rPr lang="en-GB" dirty="0"/>
              <a:t>Framework 3 contract </a:t>
            </a:r>
          </a:p>
        </p:txBody>
      </p:sp>
      <p:pic>
        <p:nvPicPr>
          <p:cNvPr id="5" name="Picture 4">
            <a:extLst>
              <a:ext uri="{FF2B5EF4-FFF2-40B4-BE49-F238E27FC236}">
                <a16:creationId xmlns:a16="http://schemas.microsoft.com/office/drawing/2014/main" id="{2AB28052-6567-4248-91BA-57026BF06A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4255" y="6099266"/>
            <a:ext cx="3120289" cy="602211"/>
          </a:xfrm>
          <a:prstGeom prst="rect">
            <a:avLst/>
          </a:prstGeom>
          <a:noFill/>
          <a:ln>
            <a:noFill/>
          </a:ln>
        </p:spPr>
      </p:pic>
      <p:pic>
        <p:nvPicPr>
          <p:cNvPr id="7" name="Picture 6">
            <a:extLst>
              <a:ext uri="{FF2B5EF4-FFF2-40B4-BE49-F238E27FC236}">
                <a16:creationId xmlns:a16="http://schemas.microsoft.com/office/drawing/2014/main" id="{7BA0B07C-F79C-4BB9-9289-D72DA04F33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1672" y="6181803"/>
            <a:ext cx="2122936" cy="527172"/>
          </a:xfrm>
          <a:prstGeom prst="rect">
            <a:avLst/>
          </a:prstGeom>
          <a:noFill/>
          <a:ln>
            <a:noFill/>
          </a:ln>
        </p:spPr>
      </p:pic>
      <p:pic>
        <p:nvPicPr>
          <p:cNvPr id="1028" name="Picture 4" descr="https://assets.website-files.com/5d95cd4b3891ad0e8dfa8796/5d9b4af2446357f98657b1af_thrive-tribe-type-logo%40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68" y="2218397"/>
            <a:ext cx="4408474" cy="6735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cond Natu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095" y="3677478"/>
            <a:ext cx="253365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950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7303" y="1268449"/>
            <a:ext cx="7029046" cy="4754895"/>
          </a:xfrm>
        </p:spPr>
        <p:txBody>
          <a:bodyPr>
            <a:noAutofit/>
          </a:bodyPr>
          <a:lstStyle/>
          <a:p>
            <a:pPr marL="0" indent="0">
              <a:buNone/>
            </a:pPr>
            <a:r>
              <a:rPr lang="en-GB" sz="1200" dirty="0" smtClean="0"/>
              <a:t>Thrive </a:t>
            </a:r>
            <a:r>
              <a:rPr lang="en-GB" sz="1200" dirty="0"/>
              <a:t>Tribe </a:t>
            </a:r>
            <a:r>
              <a:rPr lang="en-GB" sz="1200" dirty="0" smtClean="0"/>
              <a:t>are running</a:t>
            </a:r>
            <a:r>
              <a:rPr lang="en-GB" sz="1200" dirty="0"/>
              <a:t> </a:t>
            </a:r>
            <a:r>
              <a:rPr lang="en-GB" sz="1200" dirty="0" smtClean="0"/>
              <a:t>webinars </a:t>
            </a:r>
            <a:r>
              <a:rPr lang="en-GB" sz="1200" dirty="0"/>
              <a:t>to explain how this change will affect you and how preventing type 2 diabetes is in everyone’s best </a:t>
            </a:r>
            <a:r>
              <a:rPr lang="en-GB" sz="1200" dirty="0" smtClean="0"/>
              <a:t>interest</a:t>
            </a:r>
            <a:r>
              <a:rPr lang="en-GB" sz="1200" dirty="0"/>
              <a:t> </a:t>
            </a:r>
          </a:p>
          <a:p>
            <a:pPr marL="0" indent="0">
              <a:buNone/>
            </a:pPr>
            <a:r>
              <a:rPr lang="en-GB" sz="1200" dirty="0" smtClean="0"/>
              <a:t>Learn </a:t>
            </a:r>
            <a:r>
              <a:rPr lang="en-GB" sz="1200" dirty="0"/>
              <a:t>how to gain back time, earn £11.50 per patient starting the NDPP programme  and improve the long-term health of your patients in one 45-minute webinar!</a:t>
            </a:r>
          </a:p>
          <a:p>
            <a:pPr marL="0" indent="0">
              <a:buNone/>
            </a:pPr>
            <a:r>
              <a:rPr lang="en-GB" sz="1200" dirty="0" smtClean="0"/>
              <a:t>Sign </a:t>
            </a:r>
            <a:r>
              <a:rPr lang="en-GB" sz="1200" dirty="0"/>
              <a:t>up to </a:t>
            </a:r>
            <a:r>
              <a:rPr lang="en-GB" sz="1200" b="1" dirty="0"/>
              <a:t>one</a:t>
            </a:r>
            <a:r>
              <a:rPr lang="en-GB" sz="1200" dirty="0"/>
              <a:t> of the following sessions:</a:t>
            </a:r>
          </a:p>
          <a:p>
            <a:pPr marL="457189" lvl="1" indent="0">
              <a:buNone/>
            </a:pPr>
            <a:r>
              <a:rPr lang="en-GB" sz="1200" dirty="0" smtClean="0">
                <a:hlinkClick r:id="rId2" tooltip="https://www.tickettailor.com/events/thrivetribe/1022274"/>
              </a:rPr>
              <a:t>Thursday </a:t>
            </a:r>
            <a:r>
              <a:rPr lang="en-GB" sz="1200" dirty="0">
                <a:hlinkClick r:id="rId2" tooltip="https://www.tickettailor.com/events/thrivetribe/1022274"/>
              </a:rPr>
              <a:t>2</a:t>
            </a:r>
            <a:r>
              <a:rPr lang="en-GB" sz="1200" i="1" dirty="0">
                <a:hlinkClick r:id="rId2" tooltip="https://www.tickettailor.com/events/thrivetribe/1022274"/>
              </a:rPr>
              <a:t>nd</a:t>
            </a:r>
            <a:r>
              <a:rPr lang="en-GB" sz="1200" dirty="0">
                <a:hlinkClick r:id="rId2" tooltip="https://www.tickettailor.com/events/thrivetribe/1022274"/>
              </a:rPr>
              <a:t> November, 12:30 – 1:15pm</a:t>
            </a:r>
            <a:endParaRPr lang="en-GB" sz="1200" dirty="0"/>
          </a:p>
          <a:p>
            <a:pPr marL="457189" lvl="1" indent="0">
              <a:buNone/>
            </a:pPr>
            <a:r>
              <a:rPr lang="en-GB" sz="1200" dirty="0">
                <a:hlinkClick r:id="rId2" tooltip="https://www.tickettailor.com/events/thrivetribe/1022274"/>
              </a:rPr>
              <a:t>Wednesday 8</a:t>
            </a:r>
            <a:r>
              <a:rPr lang="en-GB" sz="1200" i="1" dirty="0">
                <a:hlinkClick r:id="rId2" tooltip="https://www.tickettailor.com/events/thrivetribe/1022274"/>
              </a:rPr>
              <a:t>th</a:t>
            </a:r>
            <a:r>
              <a:rPr lang="en-GB" sz="1200" dirty="0">
                <a:hlinkClick r:id="rId2" tooltip="https://www.tickettailor.com/events/thrivetribe/1022274"/>
              </a:rPr>
              <a:t> November, 12:30 – 1:15pm</a:t>
            </a:r>
            <a:endParaRPr lang="en-GB" sz="1200" dirty="0"/>
          </a:p>
          <a:p>
            <a:pPr marL="457189" lvl="1" indent="0">
              <a:buNone/>
            </a:pPr>
            <a:r>
              <a:rPr lang="en-GB" sz="1200" dirty="0">
                <a:hlinkClick r:id="rId2" tooltip="https://www.tickettailor.com/events/thrivetribe/1022274"/>
              </a:rPr>
              <a:t>Thursday 9</a:t>
            </a:r>
            <a:r>
              <a:rPr lang="en-GB" sz="1200" i="1" dirty="0">
                <a:hlinkClick r:id="rId2" tooltip="https://www.tickettailor.com/events/thrivetribe/1022274"/>
              </a:rPr>
              <a:t>th</a:t>
            </a:r>
            <a:r>
              <a:rPr lang="en-GB" sz="1200" dirty="0">
                <a:hlinkClick r:id="rId2" tooltip="https://www.tickettailor.com/events/thrivetribe/1022274"/>
              </a:rPr>
              <a:t> November, 1-1:45pm</a:t>
            </a:r>
            <a:endParaRPr lang="en-GB" sz="1200" dirty="0"/>
          </a:p>
          <a:p>
            <a:pPr marL="457189" lvl="1" indent="0">
              <a:buNone/>
            </a:pPr>
            <a:r>
              <a:rPr lang="en-GB" sz="1200" dirty="0">
                <a:hlinkClick r:id="rId2" tooltip="https://www.tickettailor.com/events/thrivetribe/1022274"/>
              </a:rPr>
              <a:t>Thursday 16</a:t>
            </a:r>
            <a:r>
              <a:rPr lang="en-GB" sz="1200" i="1" dirty="0">
                <a:hlinkClick r:id="rId2" tooltip="https://www.tickettailor.com/events/thrivetribe/1022274"/>
              </a:rPr>
              <a:t>th</a:t>
            </a:r>
            <a:r>
              <a:rPr lang="en-GB" sz="1200" dirty="0">
                <a:hlinkClick r:id="rId2" tooltip="https://www.tickettailor.com/events/thrivetribe/1022274"/>
              </a:rPr>
              <a:t> November, 12:30-1:15pm</a:t>
            </a:r>
            <a:endParaRPr lang="en-GB" sz="1200" dirty="0"/>
          </a:p>
          <a:p>
            <a:pPr marL="457189" lvl="1" indent="0">
              <a:buNone/>
            </a:pPr>
            <a:r>
              <a:rPr lang="en-GB" sz="1200" dirty="0">
                <a:hlinkClick r:id="rId2" tooltip="https://www.tickettailor.com/events/thrivetribe/1022274"/>
              </a:rPr>
              <a:t>Wednesday 22</a:t>
            </a:r>
            <a:r>
              <a:rPr lang="en-GB" sz="1200" i="1" dirty="0">
                <a:hlinkClick r:id="rId2" tooltip="https://www.tickettailor.com/events/thrivetribe/1022274"/>
              </a:rPr>
              <a:t>nd</a:t>
            </a:r>
            <a:r>
              <a:rPr lang="en-GB" sz="1200" dirty="0">
                <a:hlinkClick r:id="rId2" tooltip="https://www.tickettailor.com/events/thrivetribe/1022274"/>
              </a:rPr>
              <a:t> November, 12-12:45pm</a:t>
            </a:r>
            <a:endParaRPr lang="en-GB" sz="1200" dirty="0"/>
          </a:p>
          <a:p>
            <a:pPr marL="457189" lvl="1" indent="0">
              <a:buNone/>
            </a:pPr>
            <a:r>
              <a:rPr lang="en-GB" sz="1200" dirty="0">
                <a:hlinkClick r:id="rId2" tooltip="https://www.tickettailor.com/events/thrivetribe/1022274"/>
              </a:rPr>
              <a:t>Thursday 23</a:t>
            </a:r>
            <a:r>
              <a:rPr lang="en-GB" sz="1200" i="1" dirty="0">
                <a:hlinkClick r:id="rId2" tooltip="https://www.tickettailor.com/events/thrivetribe/1022274"/>
              </a:rPr>
              <a:t>rd</a:t>
            </a:r>
            <a:r>
              <a:rPr lang="en-GB" sz="1200" dirty="0">
                <a:hlinkClick r:id="rId2" tooltip="https://www.tickettailor.com/events/thrivetribe/1022274"/>
              </a:rPr>
              <a:t> November, 12:30-1:15pm</a:t>
            </a:r>
            <a:endParaRPr lang="en-GB" sz="1200" dirty="0"/>
          </a:p>
          <a:p>
            <a:pPr marL="457189" lvl="1" indent="0">
              <a:buNone/>
            </a:pPr>
            <a:r>
              <a:rPr lang="en-GB" sz="1200" dirty="0"/>
              <a:t> </a:t>
            </a:r>
          </a:p>
          <a:p>
            <a:pPr marL="0" indent="0">
              <a:spcBef>
                <a:spcPts val="0"/>
              </a:spcBef>
              <a:buNone/>
            </a:pPr>
            <a:r>
              <a:rPr lang="en-GB" sz="1200" b="1" dirty="0"/>
              <a:t>You’ll learn:</a:t>
            </a:r>
            <a:endParaRPr lang="en-GB" sz="1200" dirty="0"/>
          </a:p>
          <a:p>
            <a:pPr marL="0" indent="0">
              <a:spcBef>
                <a:spcPts val="0"/>
              </a:spcBef>
              <a:buNone/>
            </a:pPr>
            <a:r>
              <a:rPr lang="en-GB" sz="1200" u="sng" dirty="0" smtClean="0"/>
              <a:t>Who </a:t>
            </a:r>
            <a:r>
              <a:rPr lang="en-GB" sz="1200" u="sng" dirty="0"/>
              <a:t>…is responsible</a:t>
            </a:r>
            <a:r>
              <a:rPr lang="en-GB" sz="1200" u="sng" dirty="0" smtClean="0"/>
              <a:t>?</a:t>
            </a:r>
            <a:r>
              <a:rPr lang="en-GB" sz="1200" dirty="0" smtClean="0"/>
              <a:t> Thrive </a:t>
            </a:r>
            <a:r>
              <a:rPr lang="en-GB" sz="1200" dirty="0"/>
              <a:t>Tribe can support patients to prevent type 2 diabetes through their nine month Healthier You NHS DPP programme. Learn who they are and what the programme offers.</a:t>
            </a:r>
          </a:p>
          <a:p>
            <a:pPr marL="0" indent="0">
              <a:buNone/>
            </a:pPr>
            <a:r>
              <a:rPr lang="en-GB" sz="1200" u="sng" dirty="0" smtClean="0"/>
              <a:t>Why </a:t>
            </a:r>
            <a:r>
              <a:rPr lang="en-GB" sz="1200" u="sng" dirty="0"/>
              <a:t>…should you care</a:t>
            </a:r>
            <a:r>
              <a:rPr lang="en-GB" sz="1200" u="sng" dirty="0" smtClean="0"/>
              <a:t>?</a:t>
            </a:r>
            <a:r>
              <a:rPr lang="en-GB" sz="1200" dirty="0" smtClean="0"/>
              <a:t> We </a:t>
            </a:r>
            <a:r>
              <a:rPr lang="en-GB" sz="1200" dirty="0"/>
              <a:t>know that making a Healthier You NHS DPP referral is another item on a very long to-do list. Dr Richard Pile will explain just why making a referral will benefit you, the practice and the patient.</a:t>
            </a:r>
          </a:p>
          <a:p>
            <a:pPr marL="0" indent="0">
              <a:buNone/>
            </a:pPr>
            <a:r>
              <a:rPr lang="en-GB" sz="1200" u="sng" dirty="0" smtClean="0"/>
              <a:t>How </a:t>
            </a:r>
            <a:r>
              <a:rPr lang="en-GB" sz="1200" u="sng" dirty="0"/>
              <a:t>…do you make a </a:t>
            </a:r>
            <a:r>
              <a:rPr lang="en-GB" sz="1200" u="sng" dirty="0" smtClean="0"/>
              <a:t>referral?</a:t>
            </a:r>
            <a:r>
              <a:rPr lang="en-GB" sz="1200" dirty="0" smtClean="0"/>
              <a:t> All </a:t>
            </a:r>
            <a:r>
              <a:rPr lang="en-GB" sz="1200" dirty="0"/>
              <a:t>your questions will be answered</a:t>
            </a:r>
            <a:r>
              <a:rPr lang="en-GB" sz="1200" dirty="0" smtClean="0"/>
              <a:t>.</a:t>
            </a:r>
            <a:r>
              <a:rPr lang="en-GB" sz="1200" dirty="0"/>
              <a:t> </a:t>
            </a:r>
            <a:endParaRPr lang="en-GB" sz="1200" dirty="0" smtClean="0"/>
          </a:p>
          <a:p>
            <a:pPr marL="0" indent="0">
              <a:buNone/>
            </a:pPr>
            <a:endParaRPr lang="en-GB" sz="1200" dirty="0"/>
          </a:p>
          <a:p>
            <a:pPr marL="0" indent="0">
              <a:buNone/>
            </a:pPr>
            <a:r>
              <a:rPr lang="en-GB" sz="1200" b="1" dirty="0">
                <a:hlinkClick r:id="rId2" tooltip="https://www.tickettailor.com/events/thrivetribe/1022274"/>
              </a:rPr>
              <a:t>Sign up to the webinar</a:t>
            </a:r>
            <a:endParaRPr lang="en-GB" sz="1200" dirty="0"/>
          </a:p>
          <a:p>
            <a:endParaRPr lang="en-GB" sz="1200" dirty="0"/>
          </a:p>
        </p:txBody>
      </p:sp>
      <p:sp>
        <p:nvSpPr>
          <p:cNvPr id="3" name="Slide Number Placeholder 2"/>
          <p:cNvSpPr>
            <a:spLocks noGrp="1"/>
          </p:cNvSpPr>
          <p:nvPr>
            <p:ph type="sldNum" sz="quarter" idx="12"/>
          </p:nvPr>
        </p:nvSpPr>
        <p:spPr/>
        <p:txBody>
          <a:bodyPr/>
          <a:lstStyle/>
          <a:p>
            <a:fld id="{E76F84FA-B8EB-462F-97BA-032CB76B4E3A}" type="slidenum">
              <a:rPr lang="en-GB" smtClean="0"/>
              <a:t>5</a:t>
            </a:fld>
            <a:endParaRPr lang="en-GB" dirty="0"/>
          </a:p>
        </p:txBody>
      </p:sp>
      <p:sp>
        <p:nvSpPr>
          <p:cNvPr id="4" name="Title 3"/>
          <p:cNvSpPr>
            <a:spLocks noGrp="1"/>
          </p:cNvSpPr>
          <p:nvPr>
            <p:ph type="title"/>
          </p:nvPr>
        </p:nvSpPr>
        <p:spPr>
          <a:xfrm>
            <a:off x="106500" y="277339"/>
            <a:ext cx="12085499" cy="543595"/>
          </a:xfrm>
        </p:spPr>
        <p:txBody>
          <a:bodyPr>
            <a:normAutofit fontScale="90000"/>
          </a:bodyPr>
          <a:lstStyle/>
          <a:p>
            <a:pPr>
              <a:lnSpc>
                <a:spcPct val="100000"/>
              </a:lnSpc>
            </a:pPr>
            <a:r>
              <a:rPr lang="en-GB" sz="3700" dirty="0"/>
              <a:t>Thrive Tribe: NHS Diabetes Prevention Programme </a:t>
            </a:r>
            <a:r>
              <a:rPr lang="en-GB" sz="3700" dirty="0" smtClean="0"/>
              <a:t>Webinars     </a:t>
            </a:r>
            <a:r>
              <a:rPr lang="en-GB" sz="2700" dirty="0" smtClean="0"/>
              <a:t>- </a:t>
            </a:r>
            <a:r>
              <a:rPr lang="en-GB" sz="2700" dirty="0"/>
              <a:t>GPs / Health </a:t>
            </a:r>
            <a:r>
              <a:rPr lang="en-GB" sz="2700" dirty="0" smtClean="0"/>
              <a:t>Care Professionals</a:t>
            </a:r>
            <a:r>
              <a:rPr lang="en-GB" sz="2700" dirty="0"/>
              <a:t> this one’s for you!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91" y="1268449"/>
            <a:ext cx="4754895" cy="4754895"/>
          </a:xfrm>
          <a:prstGeom prst="rect">
            <a:avLst/>
          </a:prstGeom>
        </p:spPr>
      </p:pic>
    </p:spTree>
    <p:extLst>
      <p:ext uri="{BB962C8B-B14F-4D97-AF65-F5344CB8AC3E}">
        <p14:creationId xmlns:p14="http://schemas.microsoft.com/office/powerpoint/2010/main" val="1007754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t>6</a:t>
            </a:fld>
            <a:endParaRPr lang="en-GB" dirty="0"/>
          </a:p>
        </p:txBody>
      </p:sp>
      <p:sp>
        <p:nvSpPr>
          <p:cNvPr id="4" name="Title 3"/>
          <p:cNvSpPr>
            <a:spLocks noGrp="1"/>
          </p:cNvSpPr>
          <p:nvPr>
            <p:ph type="title"/>
          </p:nvPr>
        </p:nvSpPr>
        <p:spPr>
          <a:xfrm>
            <a:off x="390243" y="2195045"/>
            <a:ext cx="11654399" cy="1329606"/>
          </a:xfrm>
        </p:spPr>
        <p:txBody>
          <a:bodyPr>
            <a:normAutofit/>
          </a:bodyPr>
          <a:lstStyle/>
          <a:p>
            <a:r>
              <a:rPr lang="en-GB" sz="3200" dirty="0" smtClean="0">
                <a:latin typeface="Arial"/>
                <a:cs typeface="Arial"/>
              </a:rPr>
              <a:t>Appendix 2: Early </a:t>
            </a:r>
            <a:r>
              <a:rPr lang="en-GB" sz="3200" dirty="0">
                <a:latin typeface="Arial"/>
                <a:cs typeface="Arial"/>
              </a:rPr>
              <a:t>Onset Type 2 Diabetes (EOT2D) </a:t>
            </a:r>
            <a:r>
              <a:rPr lang="en-GB" sz="3200" dirty="0" smtClean="0">
                <a:latin typeface="Arial"/>
                <a:cs typeface="Arial"/>
              </a:rPr>
              <a:t>Service</a:t>
            </a:r>
            <a:endParaRPr lang="en-US" sz="3200" dirty="0"/>
          </a:p>
        </p:txBody>
      </p:sp>
    </p:spTree>
    <p:extLst>
      <p:ext uri="{BB962C8B-B14F-4D97-AF65-F5344CB8AC3E}">
        <p14:creationId xmlns:p14="http://schemas.microsoft.com/office/powerpoint/2010/main" val="148967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3">
            <a:extLst>
              <a:ext uri="{FF2B5EF4-FFF2-40B4-BE49-F238E27FC236}">
                <a16:creationId xmlns:a16="http://schemas.microsoft.com/office/drawing/2014/main" id="{CDC1A299-079C-7EC4-14EA-3F6A9FB725E4}"/>
              </a:ext>
            </a:extLst>
          </p:cNvPr>
          <p:cNvSpPr txBox="1"/>
          <p:nvPr/>
        </p:nvSpPr>
        <p:spPr>
          <a:xfrm>
            <a:off x="806686" y="532156"/>
            <a:ext cx="6413329" cy="660887"/>
          </a:xfrm>
          <a:prstGeom prst="rect">
            <a:avLst/>
          </a:prstGeom>
        </p:spPr>
        <p:txBody>
          <a:bodyPr wrap="square" lIns="0" tIns="0" rIns="0" bIns="0" rtlCol="0" anchor="t">
            <a:spAutoFit/>
          </a:bodyPr>
          <a:lstStyle/>
          <a:p>
            <a:pPr>
              <a:lnSpc>
                <a:spcPts val="5867"/>
              </a:lnSpc>
            </a:pPr>
            <a:r>
              <a:rPr lang="en-US" sz="3200" b="1" dirty="0">
                <a:solidFill>
                  <a:schemeClr val="tx1">
                    <a:lumMod val="85000"/>
                    <a:lumOff val="15000"/>
                  </a:schemeClr>
                </a:solidFill>
                <a:latin typeface="League Spartan" pitchFamily="2" charset="77"/>
              </a:rPr>
              <a:t>Executive Summary</a:t>
            </a:r>
          </a:p>
        </p:txBody>
      </p:sp>
      <p:grpSp>
        <p:nvGrpSpPr>
          <p:cNvPr id="5" name="Group 4">
            <a:extLst>
              <a:ext uri="{FF2B5EF4-FFF2-40B4-BE49-F238E27FC236}">
                <a16:creationId xmlns:a16="http://schemas.microsoft.com/office/drawing/2014/main" id="{C11B93F3-B737-9F63-44D3-86555FD16996}"/>
              </a:ext>
            </a:extLst>
          </p:cNvPr>
          <p:cNvGrpSpPr/>
          <p:nvPr/>
        </p:nvGrpSpPr>
        <p:grpSpPr>
          <a:xfrm>
            <a:off x="0" y="0"/>
            <a:ext cx="12192000" cy="1200912"/>
            <a:chOff x="0" y="0"/>
            <a:chExt cx="18288000" cy="1801368"/>
          </a:xfrm>
        </p:grpSpPr>
        <p:sp>
          <p:nvSpPr>
            <p:cNvPr id="2" name="Rectangle 1">
              <a:extLst>
                <a:ext uri="{FF2B5EF4-FFF2-40B4-BE49-F238E27FC236}">
                  <a16:creationId xmlns:a16="http://schemas.microsoft.com/office/drawing/2014/main" id="{3B2DA90D-CE93-A22D-3121-334032E08F9D}"/>
                </a:ext>
              </a:extLst>
            </p:cNvPr>
            <p:cNvSpPr/>
            <p:nvPr/>
          </p:nvSpPr>
          <p:spPr>
            <a:xfrm>
              <a:off x="0" y="0"/>
              <a:ext cx="18288000" cy="1801368"/>
            </a:xfrm>
            <a:prstGeom prst="rect">
              <a:avLst/>
            </a:prstGeom>
            <a:solidFill>
              <a:srgbClr val="005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Title 3">
              <a:extLst>
                <a:ext uri="{FF2B5EF4-FFF2-40B4-BE49-F238E27FC236}">
                  <a16:creationId xmlns:a16="http://schemas.microsoft.com/office/drawing/2014/main" id="{B998310C-60ED-B7C9-2915-7B5F6B021EAF}"/>
                </a:ext>
              </a:extLst>
            </p:cNvPr>
            <p:cNvSpPr txBox="1">
              <a:spLocks/>
            </p:cNvSpPr>
            <p:nvPr/>
          </p:nvSpPr>
          <p:spPr>
            <a:xfrm>
              <a:off x="211977" y="302936"/>
              <a:ext cx="16586448" cy="1280639"/>
            </a:xfrm>
            <a:prstGeom prst="rect">
              <a:avLst/>
            </a:prstGeom>
            <a:ln>
              <a:noFill/>
            </a:ln>
          </p:spPr>
          <p:txBody>
            <a:bodyPr lIns="91440" tIns="45720" rIns="91440" bIns="4572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latin typeface="Arial"/>
                  <a:cs typeface="Arial"/>
                </a:rPr>
                <a:t>Early Onset Type 2 Prevalence </a:t>
              </a:r>
              <a:endParaRPr lang="en-GB" sz="4000" dirty="0">
                <a:solidFill>
                  <a:schemeClr val="bg1"/>
                </a:solidFill>
                <a:latin typeface="Arial" panose="020B0604020202020204" pitchFamily="34" charset="0"/>
                <a:cs typeface="Arial" panose="020B0604020202020204" pitchFamily="34" charset="0"/>
              </a:endParaRPr>
            </a:p>
          </p:txBody>
        </p:sp>
      </p:grpSp>
      <p:graphicFrame>
        <p:nvGraphicFramePr>
          <p:cNvPr id="4" name="Table 3">
            <a:extLst>
              <a:ext uri="{FF2B5EF4-FFF2-40B4-BE49-F238E27FC236}">
                <a16:creationId xmlns:a16="http://schemas.microsoft.com/office/drawing/2014/main" id="{5F1F9B8C-8079-3F9C-2C48-DAB3E7427161}"/>
              </a:ext>
            </a:extLst>
          </p:cNvPr>
          <p:cNvGraphicFramePr>
            <a:graphicFrameLocks noGrp="1"/>
          </p:cNvGraphicFramePr>
          <p:nvPr>
            <p:extLst/>
          </p:nvPr>
        </p:nvGraphicFramePr>
        <p:xfrm>
          <a:off x="1840786" y="1350747"/>
          <a:ext cx="7818220" cy="1353152"/>
        </p:xfrm>
        <a:graphic>
          <a:graphicData uri="http://schemas.openxmlformats.org/drawingml/2006/table">
            <a:tbl>
              <a:tblPr firstRow="1" bandRow="1">
                <a:tableStyleId>{5C22544A-7EE6-4342-B048-85BDC9FD1C3A}</a:tableStyleId>
              </a:tblPr>
              <a:tblGrid>
                <a:gridCol w="2342832">
                  <a:extLst>
                    <a:ext uri="{9D8B030D-6E8A-4147-A177-3AD203B41FA5}">
                      <a16:colId xmlns:a16="http://schemas.microsoft.com/office/drawing/2014/main" val="973758374"/>
                    </a:ext>
                  </a:extLst>
                </a:gridCol>
                <a:gridCol w="2569961">
                  <a:extLst>
                    <a:ext uri="{9D8B030D-6E8A-4147-A177-3AD203B41FA5}">
                      <a16:colId xmlns:a16="http://schemas.microsoft.com/office/drawing/2014/main" val="1111551821"/>
                    </a:ext>
                  </a:extLst>
                </a:gridCol>
                <a:gridCol w="2905427">
                  <a:extLst>
                    <a:ext uri="{9D8B030D-6E8A-4147-A177-3AD203B41FA5}">
                      <a16:colId xmlns:a16="http://schemas.microsoft.com/office/drawing/2014/main" val="3439477090"/>
                    </a:ext>
                  </a:extLst>
                </a:gridCol>
              </a:tblGrid>
              <a:tr h="530192">
                <a:tc gridSpan="3">
                  <a:txBody>
                    <a:bodyPr/>
                    <a:lstStyle/>
                    <a:p>
                      <a:pPr lvl="0">
                        <a:buNone/>
                      </a:pPr>
                      <a:r>
                        <a:rPr lang="en-US" dirty="0">
                          <a:effectLst/>
                        </a:rPr>
                        <a:t>NW London Population with type 2 Diabetes aged 18 – 39 years</a:t>
                      </a:r>
                      <a:endParaRPr lang="en-US" sz="1800" b="0" i="0" u="none" strike="noStrike" noProof="0" dirty="0">
                        <a:effectLst/>
                        <a:latin typeface="Calibri"/>
                      </a:endParaRPr>
                    </a:p>
                  </a:txBody>
                  <a:tcPr marL="0" marR="0" marT="0" marB="0" anchor="ctr">
                    <a:lnL w="0">
                      <a:noFill/>
                    </a:lnL>
                    <a:lnR w="0">
                      <a:noFill/>
                    </a:lnR>
                    <a:lnT w="0">
                      <a:noFill/>
                    </a:lnT>
                    <a:lnB w="0">
                      <a:noFill/>
                    </a:lnB>
                  </a:tcPr>
                </a:tc>
                <a:tc hMerge="1">
                  <a:txBody>
                    <a:bodyPr/>
                    <a:lstStyle/>
                    <a:p>
                      <a:endParaRPr lang="en-US"/>
                    </a:p>
                  </a:txBody>
                  <a:tcPr marL="0" marR="0" marT="0" marB="0" anchor="ctr">
                    <a:lnL w="0">
                      <a:noFill/>
                    </a:lnL>
                    <a:lnR w="0">
                      <a:noFill/>
                    </a:lnR>
                    <a:lnT w="0">
                      <a:noFill/>
                    </a:lnT>
                    <a:lnB w="0">
                      <a:noFill/>
                    </a:lnB>
                  </a:tcPr>
                </a:tc>
                <a:tc hMerge="1">
                  <a:txBody>
                    <a:bodyPr/>
                    <a:lstStyle/>
                    <a:p>
                      <a:endParaRPr lang="en-US"/>
                    </a:p>
                  </a:txBody>
                  <a:tcPr marL="0" marR="0" marT="0" marB="0" anchor="ctr">
                    <a:lnL w="0">
                      <a:noFill/>
                    </a:lnL>
                    <a:lnR w="0">
                      <a:noFill/>
                    </a:lnR>
                    <a:lnT w="0">
                      <a:noFill/>
                    </a:lnT>
                    <a:lnB w="0">
                      <a:noFill/>
                    </a:lnB>
                  </a:tcPr>
                </a:tc>
                <a:extLst>
                  <a:ext uri="{0D108BD9-81ED-4DB2-BD59-A6C34878D82A}">
                    <a16:rowId xmlns:a16="http://schemas.microsoft.com/office/drawing/2014/main" val="1050151571"/>
                  </a:ext>
                </a:extLst>
              </a:tr>
              <a:tr h="525195">
                <a:tc>
                  <a:txBody>
                    <a:bodyPr/>
                    <a:lstStyle/>
                    <a:p>
                      <a:pPr algn="r"/>
                      <a:r>
                        <a:rPr lang="en-US" dirty="0">
                          <a:effectLst/>
                        </a:rPr>
                        <a:t>Dec 2022</a:t>
                      </a:r>
                    </a:p>
                  </a:txBody>
                  <a:tcPr marL="0" marR="0" marT="0" marB="0" anchor="ctr">
                    <a:lnL>
                      <a:noFill/>
                    </a:lnL>
                    <a:lnR>
                      <a:noFill/>
                    </a:lnR>
                    <a:lnT>
                      <a:noFill/>
                    </a:lnT>
                    <a:lnB>
                      <a:noFill/>
                    </a:lnB>
                  </a:tcPr>
                </a:tc>
                <a:tc>
                  <a:txBody>
                    <a:bodyPr/>
                    <a:lstStyle/>
                    <a:p>
                      <a:pPr algn="r"/>
                      <a:r>
                        <a:rPr lang="en-US" dirty="0">
                          <a:effectLst/>
                        </a:rPr>
                        <a:t>Mar 2023</a:t>
                      </a:r>
                    </a:p>
                  </a:txBody>
                  <a:tcPr marL="0" marR="0" marT="0" marB="0" anchor="ctr">
                    <a:lnL>
                      <a:noFill/>
                    </a:lnL>
                    <a:lnR>
                      <a:noFill/>
                    </a:lnR>
                    <a:lnT>
                      <a:noFill/>
                    </a:lnT>
                    <a:lnB>
                      <a:noFill/>
                    </a:lnB>
                  </a:tcPr>
                </a:tc>
                <a:tc>
                  <a:txBody>
                    <a:bodyPr/>
                    <a:lstStyle/>
                    <a:p>
                      <a:pPr algn="r"/>
                      <a:r>
                        <a:rPr lang="en-US" dirty="0">
                          <a:effectLst/>
                        </a:rPr>
                        <a:t>Forecasted including growth Mar 2025 </a:t>
                      </a:r>
                    </a:p>
                  </a:txBody>
                  <a:tcPr marL="0" marR="0" marT="0" marB="0" anchor="ctr">
                    <a:lnL>
                      <a:noFill/>
                    </a:lnL>
                    <a:lnR>
                      <a:noFill/>
                    </a:lnR>
                    <a:lnT>
                      <a:noFill/>
                    </a:lnT>
                    <a:lnB>
                      <a:noFill/>
                    </a:lnB>
                  </a:tcPr>
                </a:tc>
                <a:extLst>
                  <a:ext uri="{0D108BD9-81ED-4DB2-BD59-A6C34878D82A}">
                    <a16:rowId xmlns:a16="http://schemas.microsoft.com/office/drawing/2014/main" val="759241215"/>
                  </a:ext>
                </a:extLst>
              </a:tr>
              <a:tr h="262597">
                <a:tc>
                  <a:txBody>
                    <a:bodyPr/>
                    <a:lstStyle/>
                    <a:p>
                      <a:pPr algn="r"/>
                      <a:r>
                        <a:rPr lang="en-US" dirty="0">
                          <a:effectLst/>
                        </a:rPr>
                        <a:t>8,235</a:t>
                      </a:r>
                    </a:p>
                  </a:txBody>
                  <a:tcPr marL="0" marR="0" marT="0" marB="0" anchor="ctr">
                    <a:lnL>
                      <a:noFill/>
                    </a:lnL>
                    <a:lnR>
                      <a:noFill/>
                    </a:lnR>
                    <a:lnT>
                      <a:noFill/>
                    </a:lnT>
                    <a:lnB>
                      <a:noFill/>
                    </a:lnB>
                  </a:tcPr>
                </a:tc>
                <a:tc>
                  <a:txBody>
                    <a:bodyPr/>
                    <a:lstStyle/>
                    <a:p>
                      <a:pPr algn="r"/>
                      <a:r>
                        <a:rPr lang="en-US" dirty="0">
                          <a:effectLst/>
                        </a:rPr>
                        <a:t>8,609</a:t>
                      </a:r>
                    </a:p>
                  </a:txBody>
                  <a:tcPr marL="0" marR="0" marT="0" marB="0" anchor="ctr">
                    <a:lnL>
                      <a:noFill/>
                    </a:lnL>
                    <a:lnR>
                      <a:noFill/>
                    </a:lnR>
                    <a:lnT>
                      <a:noFill/>
                    </a:lnT>
                    <a:lnB>
                      <a:noFill/>
                    </a:lnB>
                  </a:tcPr>
                </a:tc>
                <a:tc>
                  <a:txBody>
                    <a:bodyPr/>
                    <a:lstStyle/>
                    <a:p>
                      <a:pPr algn="r"/>
                      <a:r>
                        <a:rPr lang="en-US" dirty="0">
                          <a:effectLst/>
                        </a:rPr>
                        <a:t>9,135</a:t>
                      </a:r>
                    </a:p>
                  </a:txBody>
                  <a:tcPr marL="0" marR="0" marT="0" marB="0" anchor="ctr">
                    <a:lnL>
                      <a:noFill/>
                    </a:lnL>
                    <a:lnR>
                      <a:noFill/>
                    </a:lnR>
                    <a:lnT>
                      <a:noFill/>
                    </a:lnT>
                    <a:lnB>
                      <a:noFill/>
                    </a:lnB>
                  </a:tcPr>
                </a:tc>
                <a:extLst>
                  <a:ext uri="{0D108BD9-81ED-4DB2-BD59-A6C34878D82A}">
                    <a16:rowId xmlns:a16="http://schemas.microsoft.com/office/drawing/2014/main" val="1573456157"/>
                  </a:ext>
                </a:extLst>
              </a:tr>
            </a:tbl>
          </a:graphicData>
        </a:graphic>
      </p:graphicFrame>
      <p:sp>
        <p:nvSpPr>
          <p:cNvPr id="8" name="TextBox 7">
            <a:extLst>
              <a:ext uri="{FF2B5EF4-FFF2-40B4-BE49-F238E27FC236}">
                <a16:creationId xmlns:a16="http://schemas.microsoft.com/office/drawing/2014/main" id="{939DBA5E-7BAA-0F20-C90A-98DDC75C105B}"/>
              </a:ext>
            </a:extLst>
          </p:cNvPr>
          <p:cNvSpPr txBox="1"/>
          <p:nvPr/>
        </p:nvSpPr>
        <p:spPr>
          <a:xfrm>
            <a:off x="185440" y="2838939"/>
            <a:ext cx="1181991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latin typeface="Arial"/>
                <a:cs typeface="Arial"/>
              </a:rPr>
              <a:t>There are increasing number of people with early onset Type 2 </a:t>
            </a:r>
            <a:r>
              <a:rPr lang="en-US" sz="1400" dirty="0" smtClean="0">
                <a:latin typeface="Arial"/>
                <a:cs typeface="Arial"/>
              </a:rPr>
              <a:t>diabetes(EOT2D) sometimes referred to Type 2 Diabetes in the Young(T2DAY).</a:t>
            </a:r>
            <a:endParaRPr lang="en-US" sz="1400" dirty="0">
              <a:latin typeface="Arial"/>
              <a:ea typeface="Calibri"/>
              <a:cs typeface="Calibri"/>
            </a:endParaRPr>
          </a:p>
          <a:p>
            <a:pPr marL="285750" indent="-285750">
              <a:buFont typeface="Arial"/>
              <a:buChar char="•"/>
            </a:pPr>
            <a:r>
              <a:rPr lang="en-US" sz="1400" dirty="0">
                <a:latin typeface="Arial"/>
                <a:cs typeface="Arial"/>
              </a:rPr>
              <a:t>Its forecasted that the number of NW London patients will increase from 8,609 to 9,135 by March 2025(+526). </a:t>
            </a:r>
            <a:endParaRPr lang="en-US" sz="1400" dirty="0">
              <a:latin typeface="Arial"/>
              <a:ea typeface="Calibri"/>
              <a:cs typeface="Calibri"/>
            </a:endParaRPr>
          </a:p>
          <a:p>
            <a:pPr marL="285750" indent="-285750">
              <a:buFont typeface="Arial"/>
              <a:buChar char="•"/>
            </a:pPr>
            <a:endParaRPr lang="en-US" sz="1400" dirty="0">
              <a:latin typeface="Arial"/>
              <a:ea typeface="Calibri"/>
              <a:cs typeface="Arial"/>
            </a:endParaRPr>
          </a:p>
          <a:p>
            <a:pPr marL="285750" indent="-285750">
              <a:buFont typeface="Arial"/>
              <a:buChar char="•"/>
            </a:pPr>
            <a:r>
              <a:rPr lang="en-US" sz="1400" dirty="0">
                <a:latin typeface="Arial"/>
                <a:cs typeface="Arial"/>
              </a:rPr>
              <a:t>Disproportionately affects those from minority ethnicities (particularity Asian) and those living in the most socio- economically deprived areas.</a:t>
            </a:r>
            <a:endParaRPr lang="en-US" sz="1400" dirty="0">
              <a:latin typeface="Arial"/>
              <a:ea typeface="Calibri"/>
              <a:cs typeface="Arial"/>
            </a:endParaRPr>
          </a:p>
          <a:p>
            <a:pPr marL="285750" indent="-285750">
              <a:buFont typeface="Arial"/>
              <a:buChar char="•"/>
            </a:pPr>
            <a:endParaRPr lang="en-US" sz="1400" dirty="0">
              <a:latin typeface="Arial"/>
              <a:ea typeface="Calibri" panose="020F0502020204030204"/>
              <a:cs typeface="Calibri" panose="020F0502020204030204"/>
            </a:endParaRPr>
          </a:p>
          <a:p>
            <a:pPr marL="285750" indent="-285750">
              <a:buFont typeface="Arial"/>
              <a:buChar char="•"/>
            </a:pPr>
            <a:r>
              <a:rPr lang="en-US" sz="1400" dirty="0">
                <a:latin typeface="Arial"/>
                <a:ea typeface="+mn-lt"/>
                <a:cs typeface="+mn-lt"/>
              </a:rPr>
              <a:t>Latest NDA analysis (unpublished) shows that most people aged 19 39 years with EOT2D are cared for exclusively in primary care. </a:t>
            </a:r>
          </a:p>
          <a:p>
            <a:pPr marL="285750" indent="-285750">
              <a:buFont typeface="Arial"/>
              <a:buChar char="•"/>
            </a:pPr>
            <a:endParaRPr lang="en-US" sz="1400" dirty="0">
              <a:latin typeface="Arial"/>
              <a:ea typeface="+mn-lt"/>
              <a:cs typeface="+mn-lt"/>
            </a:endParaRPr>
          </a:p>
          <a:p>
            <a:pPr marL="285750" indent="-285750">
              <a:buFont typeface="Arial"/>
              <a:buChar char="•"/>
            </a:pPr>
            <a:r>
              <a:rPr lang="en-US" sz="1400" dirty="0">
                <a:latin typeface="Arial"/>
                <a:ea typeface="+mn-lt"/>
                <a:cs typeface="+mn-lt"/>
              </a:rPr>
              <a:t>There are approximately 20 people aged 18 – 39 years old per practice, on average. This works out at between 39 - 521 patients with EOT2D per NW London PCN. </a:t>
            </a:r>
          </a:p>
          <a:p>
            <a:endParaRPr lang="en-US" sz="1400" dirty="0">
              <a:latin typeface="Arial"/>
              <a:ea typeface="+mn-lt"/>
              <a:cs typeface="+mn-lt"/>
            </a:endParaRPr>
          </a:p>
          <a:p>
            <a:pPr marL="285750" indent="-285750">
              <a:buFont typeface="Arial"/>
              <a:buChar char="•"/>
            </a:pPr>
            <a:r>
              <a:rPr lang="en-US" sz="1400" dirty="0">
                <a:latin typeface="Arial"/>
                <a:ea typeface="+mn-lt"/>
                <a:cs typeface="+mn-lt"/>
              </a:rPr>
              <a:t>Most women with Type 2 diabetes who become pregnant are not prepared for pregnancy, and where blood glucose is not less than 48mmol/mol they are at increased risk of adverse maternal and neonatal outcomes.</a:t>
            </a:r>
            <a:endParaRPr lang="en-US" sz="1400" dirty="0">
              <a:latin typeface="Arial"/>
              <a:ea typeface="Calibri"/>
              <a:cs typeface="Calibri"/>
            </a:endParaRPr>
          </a:p>
          <a:p>
            <a:endParaRPr lang="en-US" sz="1400" dirty="0">
              <a:latin typeface="Arial"/>
              <a:ea typeface="Calibri"/>
              <a:cs typeface="Calibri"/>
            </a:endParaRPr>
          </a:p>
          <a:p>
            <a:pPr marL="285750" indent="-285750">
              <a:buFont typeface="Arial"/>
              <a:buChar char="•"/>
            </a:pPr>
            <a:r>
              <a:rPr lang="en-US" sz="1400" dirty="0">
                <a:latin typeface="Arial"/>
                <a:ea typeface="+mn-lt"/>
                <a:cs typeface="+mn-lt"/>
              </a:rPr>
              <a:t>A targeted improvement approach will improve outcomes for people with diabetes and reduce health inequalities downstream activity and healthcare costs.</a:t>
            </a:r>
            <a:endParaRPr lang="en-US" sz="1400" dirty="0">
              <a:latin typeface="Arial"/>
              <a:ea typeface="Calibri"/>
              <a:cs typeface="Calibri"/>
            </a:endParaRPr>
          </a:p>
        </p:txBody>
      </p:sp>
    </p:spTree>
    <p:extLst>
      <p:ext uri="{BB962C8B-B14F-4D97-AF65-F5344CB8AC3E}">
        <p14:creationId xmlns:p14="http://schemas.microsoft.com/office/powerpoint/2010/main" val="279606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3">
            <a:extLst>
              <a:ext uri="{FF2B5EF4-FFF2-40B4-BE49-F238E27FC236}">
                <a16:creationId xmlns:a16="http://schemas.microsoft.com/office/drawing/2014/main" id="{CDC1A299-079C-7EC4-14EA-3F6A9FB725E4}"/>
              </a:ext>
            </a:extLst>
          </p:cNvPr>
          <p:cNvSpPr txBox="1"/>
          <p:nvPr/>
        </p:nvSpPr>
        <p:spPr>
          <a:xfrm>
            <a:off x="806686" y="532156"/>
            <a:ext cx="6413329" cy="660887"/>
          </a:xfrm>
          <a:prstGeom prst="rect">
            <a:avLst/>
          </a:prstGeom>
        </p:spPr>
        <p:txBody>
          <a:bodyPr wrap="square" lIns="0" tIns="0" rIns="0" bIns="0" rtlCol="0" anchor="t">
            <a:spAutoFit/>
          </a:bodyPr>
          <a:lstStyle/>
          <a:p>
            <a:pPr>
              <a:lnSpc>
                <a:spcPts val="5867"/>
              </a:lnSpc>
            </a:pPr>
            <a:r>
              <a:rPr lang="en-US" sz="3200" b="1" dirty="0">
                <a:solidFill>
                  <a:schemeClr val="tx1">
                    <a:lumMod val="85000"/>
                    <a:lumOff val="15000"/>
                  </a:schemeClr>
                </a:solidFill>
                <a:latin typeface="League Spartan" pitchFamily="2" charset="77"/>
              </a:rPr>
              <a:t>Executive Summary</a:t>
            </a:r>
          </a:p>
        </p:txBody>
      </p:sp>
      <p:grpSp>
        <p:nvGrpSpPr>
          <p:cNvPr id="5" name="Group 4">
            <a:extLst>
              <a:ext uri="{FF2B5EF4-FFF2-40B4-BE49-F238E27FC236}">
                <a16:creationId xmlns:a16="http://schemas.microsoft.com/office/drawing/2014/main" id="{C11B93F3-B737-9F63-44D3-86555FD16996}"/>
              </a:ext>
            </a:extLst>
          </p:cNvPr>
          <p:cNvGrpSpPr/>
          <p:nvPr/>
        </p:nvGrpSpPr>
        <p:grpSpPr>
          <a:xfrm>
            <a:off x="0" y="0"/>
            <a:ext cx="12192000" cy="1308373"/>
            <a:chOff x="0" y="0"/>
            <a:chExt cx="18288000" cy="1801368"/>
          </a:xfrm>
        </p:grpSpPr>
        <p:sp>
          <p:nvSpPr>
            <p:cNvPr id="2" name="Rectangle 1">
              <a:extLst>
                <a:ext uri="{FF2B5EF4-FFF2-40B4-BE49-F238E27FC236}">
                  <a16:creationId xmlns:a16="http://schemas.microsoft.com/office/drawing/2014/main" id="{3B2DA90D-CE93-A22D-3121-334032E08F9D}"/>
                </a:ext>
              </a:extLst>
            </p:cNvPr>
            <p:cNvSpPr/>
            <p:nvPr/>
          </p:nvSpPr>
          <p:spPr>
            <a:xfrm>
              <a:off x="0" y="0"/>
              <a:ext cx="18288000" cy="1801368"/>
            </a:xfrm>
            <a:prstGeom prst="rect">
              <a:avLst/>
            </a:prstGeom>
            <a:solidFill>
              <a:srgbClr val="005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Title 3">
              <a:extLst>
                <a:ext uri="{FF2B5EF4-FFF2-40B4-BE49-F238E27FC236}">
                  <a16:creationId xmlns:a16="http://schemas.microsoft.com/office/drawing/2014/main" id="{B998310C-60ED-B7C9-2915-7B5F6B021EAF}"/>
                </a:ext>
              </a:extLst>
            </p:cNvPr>
            <p:cNvSpPr txBox="1">
              <a:spLocks/>
            </p:cNvSpPr>
            <p:nvPr/>
          </p:nvSpPr>
          <p:spPr>
            <a:xfrm>
              <a:off x="211977" y="302936"/>
              <a:ext cx="17553602" cy="1295292"/>
            </a:xfrm>
            <a:prstGeom prst="rect">
              <a:avLst/>
            </a:prstGeom>
            <a:ln>
              <a:noFill/>
            </a:ln>
          </p:spPr>
          <p:txBody>
            <a:bodyPr lIns="91440" tIns="45720" rIns="91440" bIns="4572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latin typeface="Arial"/>
                  <a:cs typeface="Arial"/>
                </a:rPr>
                <a:t>Early Onset Type 2 Diabetes Service Model </a:t>
              </a:r>
            </a:p>
            <a:p>
              <a:pPr algn="l"/>
              <a:r>
                <a:rPr lang="en-GB" sz="1400" dirty="0">
                  <a:solidFill>
                    <a:schemeClr val="bg1"/>
                  </a:solidFill>
                  <a:latin typeface="Arial"/>
                  <a:ea typeface="+mj-lt"/>
                  <a:cs typeface="+mj-lt"/>
                </a:rPr>
                <a:t>Person aged 18-39 with Type 2 Diabetes receives extra 30 min face-to-face review(s</a:t>
              </a:r>
              <a:r>
                <a:rPr lang="en-GB" sz="1400" dirty="0" smtClean="0">
                  <a:solidFill>
                    <a:schemeClr val="bg1"/>
                  </a:solidFill>
                  <a:latin typeface="Arial"/>
                  <a:ea typeface="+mj-lt"/>
                  <a:cs typeface="+mj-lt"/>
                </a:rPr>
                <a:t>)</a:t>
              </a:r>
              <a:endParaRPr lang="en-GB" sz="1400" dirty="0">
                <a:solidFill>
                  <a:schemeClr val="bg1"/>
                </a:solidFill>
                <a:latin typeface="Arial"/>
                <a:ea typeface="Calibri Light"/>
                <a:cs typeface="Calibri Light"/>
              </a:endParaRPr>
            </a:p>
          </p:txBody>
        </p:sp>
      </p:grpSp>
      <p:sp>
        <p:nvSpPr>
          <p:cNvPr id="6" name="TextBox 5">
            <a:extLst>
              <a:ext uri="{FF2B5EF4-FFF2-40B4-BE49-F238E27FC236}">
                <a16:creationId xmlns:a16="http://schemas.microsoft.com/office/drawing/2014/main" id="{278FB81A-4114-4442-ABB5-EA7B4F1D9B5F}"/>
              </a:ext>
            </a:extLst>
          </p:cNvPr>
          <p:cNvSpPr txBox="1"/>
          <p:nvPr/>
        </p:nvSpPr>
        <p:spPr>
          <a:xfrm>
            <a:off x="171844" y="4915876"/>
            <a:ext cx="11770157" cy="742154"/>
          </a:xfrm>
          <a:prstGeom prst="rect">
            <a:avLst/>
          </a:prstGeom>
          <a:noFill/>
        </p:spPr>
        <p:txBody>
          <a:bodyPr wrap="square" lIns="91440" tIns="45720" rIns="91440" bIns="45720" anchor="ctr">
            <a:noAutofit/>
          </a:bodyPr>
          <a:lstStyle/>
          <a:p>
            <a:pPr lvl="1">
              <a:buClr>
                <a:srgbClr val="35BAEB"/>
              </a:buClr>
            </a:pPr>
            <a:endParaRPr lang="en-GB" sz="1600" dirty="0">
              <a:latin typeface="Arial"/>
              <a:ea typeface="Calibri"/>
              <a:cs typeface="Calibri"/>
            </a:endParaRPr>
          </a:p>
          <a:p>
            <a:pPr marL="304800" indent="-304800">
              <a:buClr>
                <a:srgbClr val="35BAEB"/>
              </a:buClr>
              <a:buFont typeface="Arial" panose="020B0604020202020204" pitchFamily="34" charset="0"/>
              <a:buChar char="•"/>
            </a:pPr>
            <a:endParaRPr lang="en-GB" sz="1600" b="1" dirty="0">
              <a:latin typeface="Arial"/>
              <a:ea typeface="Calibri" panose="020F0502020204030204"/>
              <a:cs typeface="Calibri" panose="020F0502020204030204"/>
            </a:endParaRPr>
          </a:p>
          <a:p>
            <a:pPr>
              <a:buClr>
                <a:srgbClr val="35BAEB"/>
              </a:buClr>
            </a:pPr>
            <a:r>
              <a:rPr lang="en-GB" sz="1400" b="1" dirty="0">
                <a:latin typeface="Arial"/>
                <a:cs typeface="Arial"/>
              </a:rPr>
              <a:t>Funding and commissioning: </a:t>
            </a:r>
          </a:p>
          <a:p>
            <a:pPr marL="304800" indent="-304800">
              <a:lnSpc>
                <a:spcPct val="150000"/>
              </a:lnSpc>
              <a:buClr>
                <a:srgbClr val="35BAEB"/>
              </a:buClr>
              <a:buFont typeface="Arial" panose="020B0604020202020204" pitchFamily="34" charset="0"/>
              <a:buChar char="•"/>
            </a:pPr>
            <a:r>
              <a:rPr lang="en-GB" sz="1400" dirty="0">
                <a:latin typeface="Arial"/>
                <a:cs typeface="Arial"/>
              </a:rPr>
              <a:t>Funding allocations for systems have been based on the number of people with EOT2D in each system (NDA quarterly data – 2022/23 Q3). </a:t>
            </a:r>
            <a:endParaRPr lang="en-GB" sz="1400" dirty="0">
              <a:latin typeface="Arial"/>
              <a:ea typeface="Calibri"/>
              <a:cs typeface="Arial"/>
            </a:endParaRPr>
          </a:p>
          <a:p>
            <a:pPr marL="304800" indent="-304800">
              <a:lnSpc>
                <a:spcPct val="150000"/>
              </a:lnSpc>
              <a:buClr>
                <a:srgbClr val="35BAEB"/>
              </a:buClr>
              <a:buFont typeface="Arial" panose="020B0604020202020204" pitchFamily="34" charset="0"/>
              <a:buChar char="•"/>
            </a:pPr>
            <a:r>
              <a:rPr lang="en-GB" sz="1400" dirty="0">
                <a:latin typeface="Arial"/>
                <a:cs typeface="Arial"/>
              </a:rPr>
              <a:t>£52 per adult with </a:t>
            </a:r>
            <a:r>
              <a:rPr lang="en-GB" sz="1400" dirty="0" smtClean="0">
                <a:latin typeface="Arial"/>
                <a:cs typeface="Arial"/>
              </a:rPr>
              <a:t>EOT2D</a:t>
            </a:r>
          </a:p>
          <a:p>
            <a:pPr marL="304800" indent="-304800">
              <a:lnSpc>
                <a:spcPct val="150000"/>
              </a:lnSpc>
              <a:buClr>
                <a:srgbClr val="35BAEB"/>
              </a:buClr>
              <a:buFont typeface="Arial" panose="020B0604020202020204" pitchFamily="34" charset="0"/>
              <a:buChar char="•"/>
            </a:pPr>
            <a:r>
              <a:rPr lang="en-GB" sz="1400" dirty="0" smtClean="0">
                <a:latin typeface="Arial"/>
                <a:ea typeface="Calibri"/>
                <a:cs typeface="Arial"/>
              </a:rPr>
              <a:t>Find draft service specification here: </a:t>
            </a:r>
            <a:r>
              <a:rPr lang="en-GB" sz="1400" dirty="0">
                <a:hlinkClick r:id="rId3"/>
              </a:rPr>
              <a:t>Diabetes Early Onset Type 2 Service Specification.docx</a:t>
            </a:r>
            <a:endParaRPr lang="en-GB" sz="1400" dirty="0">
              <a:latin typeface="Arial"/>
              <a:ea typeface="Calibri"/>
              <a:cs typeface="Arial"/>
            </a:endParaRPr>
          </a:p>
          <a:p>
            <a:pPr marL="304800" indent="-304800">
              <a:buClr>
                <a:srgbClr val="35BAEB"/>
              </a:buClr>
              <a:buFont typeface="Arial" panose="020B0604020202020204" pitchFamily="34" charset="0"/>
              <a:buChar char="•"/>
            </a:pPr>
            <a:endParaRPr lang="en-GB" sz="1400" b="1" spc="2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B706C1FB-97DD-E07F-CB3A-E2FB9F33B006}"/>
              </a:ext>
            </a:extLst>
          </p:cNvPr>
          <p:cNvGraphicFramePr/>
          <p:nvPr>
            <p:extLst/>
          </p:nvPr>
        </p:nvGraphicFramePr>
        <p:xfrm>
          <a:off x="214924" y="1443892"/>
          <a:ext cx="11683998" cy="3471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8672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9</a:t>
            </a:fld>
            <a:endParaRPr lang="en-GB" dirty="0"/>
          </a:p>
        </p:txBody>
      </p:sp>
      <p:sp>
        <p:nvSpPr>
          <p:cNvPr id="4" name="Title 3"/>
          <p:cNvSpPr>
            <a:spLocks noGrp="1"/>
          </p:cNvSpPr>
          <p:nvPr>
            <p:ph type="title"/>
          </p:nvPr>
        </p:nvSpPr>
        <p:spPr>
          <a:xfrm>
            <a:off x="246272" y="353877"/>
            <a:ext cx="11845643" cy="543595"/>
          </a:xfrm>
        </p:spPr>
        <p:txBody>
          <a:bodyPr>
            <a:normAutofit fontScale="90000"/>
          </a:bodyPr>
          <a:lstStyle/>
          <a:p>
            <a:r>
              <a:rPr lang="en-GB" dirty="0">
                <a:latin typeface="Arial"/>
                <a:cs typeface="Arial"/>
              </a:rPr>
              <a:t>Training &amp; Education – EOT2D/T2DAY </a:t>
            </a:r>
            <a:r>
              <a:rPr lang="en-GB" dirty="0" smtClean="0">
                <a:latin typeface="Arial"/>
                <a:cs typeface="Arial"/>
              </a:rPr>
              <a:t/>
            </a:r>
            <a:br>
              <a:rPr lang="en-GB" dirty="0" smtClean="0">
                <a:latin typeface="Arial"/>
                <a:cs typeface="Arial"/>
              </a:rPr>
            </a:br>
            <a:r>
              <a:rPr lang="en-GB" sz="1700" dirty="0" smtClean="0">
                <a:latin typeface="Arial"/>
                <a:cs typeface="Arial"/>
              </a:rPr>
              <a:t>T</a:t>
            </a:r>
            <a:r>
              <a:rPr lang="en-GB" sz="1700" dirty="0" smtClean="0"/>
              <a:t>he </a:t>
            </a:r>
            <a:r>
              <a:rPr lang="en-GB" sz="1700" dirty="0"/>
              <a:t>expectation is that one GP and one nurse from each PCN should attend a session as well as a clinical pharmacist where possible</a:t>
            </a:r>
          </a:p>
        </p:txBody>
      </p:sp>
      <p:graphicFrame>
        <p:nvGraphicFramePr>
          <p:cNvPr id="8" name="Table 7"/>
          <p:cNvGraphicFramePr>
            <a:graphicFrameLocks noGrp="1"/>
          </p:cNvGraphicFramePr>
          <p:nvPr>
            <p:extLst>
              <p:ext uri="{D42A27DB-BD31-4B8C-83A1-F6EECF244321}">
                <p14:modId xmlns:p14="http://schemas.microsoft.com/office/powerpoint/2010/main" val="1916099210"/>
              </p:ext>
            </p:extLst>
          </p:nvPr>
        </p:nvGraphicFramePr>
        <p:xfrm>
          <a:off x="196581" y="1240118"/>
          <a:ext cx="11798838" cy="4916793"/>
        </p:xfrm>
        <a:graphic>
          <a:graphicData uri="http://schemas.openxmlformats.org/drawingml/2006/table">
            <a:tbl>
              <a:tblPr firstRow="1" firstCol="1" bandRow="1"/>
              <a:tblGrid>
                <a:gridCol w="3288796">
                  <a:extLst>
                    <a:ext uri="{9D8B030D-6E8A-4147-A177-3AD203B41FA5}">
                      <a16:colId xmlns:a16="http://schemas.microsoft.com/office/drawing/2014/main" val="425301410"/>
                    </a:ext>
                  </a:extLst>
                </a:gridCol>
                <a:gridCol w="3437589">
                  <a:extLst>
                    <a:ext uri="{9D8B030D-6E8A-4147-A177-3AD203B41FA5}">
                      <a16:colId xmlns:a16="http://schemas.microsoft.com/office/drawing/2014/main" val="38360717"/>
                    </a:ext>
                  </a:extLst>
                </a:gridCol>
                <a:gridCol w="2419233">
                  <a:extLst>
                    <a:ext uri="{9D8B030D-6E8A-4147-A177-3AD203B41FA5}">
                      <a16:colId xmlns:a16="http://schemas.microsoft.com/office/drawing/2014/main" val="1755779734"/>
                    </a:ext>
                  </a:extLst>
                </a:gridCol>
                <a:gridCol w="2653220">
                  <a:extLst>
                    <a:ext uri="{9D8B030D-6E8A-4147-A177-3AD203B41FA5}">
                      <a16:colId xmlns:a16="http://schemas.microsoft.com/office/drawing/2014/main" val="1124031208"/>
                    </a:ext>
                  </a:extLst>
                </a:gridCol>
              </a:tblGrid>
              <a:tr h="308217">
                <a:tc>
                  <a:txBody>
                    <a:bodyPr/>
                    <a:lstStyle/>
                    <a:p>
                      <a:pPr algn="ctr">
                        <a:lnSpc>
                          <a:spcPct val="105000"/>
                        </a:lnSpc>
                        <a:spcAft>
                          <a:spcPts val="0"/>
                        </a:spcAft>
                      </a:pPr>
                      <a:r>
                        <a:rPr lang="en-GB" sz="1200" b="1" dirty="0">
                          <a:solidFill>
                            <a:srgbClr val="000000"/>
                          </a:solidFill>
                          <a:effectLst/>
                          <a:latin typeface="Arial"/>
                          <a:ea typeface="Calibri"/>
                          <a:cs typeface="Arial"/>
                        </a:rPr>
                        <a:t>About the Training</a:t>
                      </a:r>
                      <a:endParaRPr lang="en-GB" sz="1200" dirty="0">
                        <a:effectLst/>
                        <a:latin typeface="Arial"/>
                        <a:ea typeface="Calibri"/>
                        <a:cs typeface="Arial"/>
                      </a:endParaRPr>
                    </a:p>
                  </a:txBody>
                  <a:tcPr marL="64779" marR="6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5000"/>
                        </a:lnSpc>
                        <a:spcAft>
                          <a:spcPts val="0"/>
                        </a:spcAft>
                      </a:pPr>
                      <a:r>
                        <a:rPr lang="en-GB" sz="1200" b="1" dirty="0">
                          <a:solidFill>
                            <a:srgbClr val="000000"/>
                          </a:solidFill>
                          <a:effectLst/>
                          <a:latin typeface="Arial"/>
                          <a:ea typeface="Calibri"/>
                          <a:cs typeface="Arial"/>
                        </a:rPr>
                        <a:t>Speaker</a:t>
                      </a:r>
                      <a:endParaRPr lang="en-GB" sz="1200" dirty="0">
                        <a:effectLst/>
                        <a:latin typeface="Arial"/>
                        <a:ea typeface="Calibri"/>
                        <a:cs typeface="Arial"/>
                      </a:endParaRPr>
                    </a:p>
                  </a:txBody>
                  <a:tcPr marL="64779" marR="6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5000"/>
                        </a:lnSpc>
                        <a:spcAft>
                          <a:spcPts val="0"/>
                        </a:spcAft>
                      </a:pPr>
                      <a:r>
                        <a:rPr lang="en-GB" sz="1200" b="1" dirty="0">
                          <a:solidFill>
                            <a:srgbClr val="000000"/>
                          </a:solidFill>
                          <a:effectLst/>
                          <a:latin typeface="Arial"/>
                          <a:ea typeface="Calibri"/>
                          <a:cs typeface="Arial"/>
                        </a:rPr>
                        <a:t>Dates &amp; Times</a:t>
                      </a:r>
                      <a:endParaRPr lang="en-GB" sz="1200" dirty="0">
                        <a:effectLst/>
                        <a:latin typeface="Arial"/>
                        <a:ea typeface="Calibri"/>
                        <a:cs typeface="Arial"/>
                      </a:endParaRPr>
                    </a:p>
                  </a:txBody>
                  <a:tcPr marL="64779" marR="6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05000"/>
                        </a:lnSpc>
                        <a:spcAft>
                          <a:spcPts val="0"/>
                        </a:spcAft>
                      </a:pPr>
                      <a:r>
                        <a:rPr lang="en-GB" sz="1200" b="1" dirty="0">
                          <a:solidFill>
                            <a:srgbClr val="000000"/>
                          </a:solidFill>
                          <a:effectLst/>
                          <a:latin typeface="Arial"/>
                          <a:ea typeface="Calibri"/>
                          <a:cs typeface="Arial"/>
                        </a:rPr>
                        <a:t>Links To Join /  Calendar Invite</a:t>
                      </a:r>
                      <a:endParaRPr lang="en-GB" sz="1200" dirty="0">
                        <a:effectLst/>
                        <a:latin typeface="Arial"/>
                        <a:ea typeface="Calibri"/>
                        <a:cs typeface="Arial"/>
                      </a:endParaRPr>
                    </a:p>
                  </a:txBody>
                  <a:tcPr marL="64779" marR="647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4232270303"/>
                  </a:ext>
                </a:extLst>
              </a:tr>
              <a:tr h="4373928">
                <a:tc>
                  <a:txBody>
                    <a:bodyPr/>
                    <a:lstStyle/>
                    <a:p>
                      <a:pPr>
                        <a:lnSpc>
                          <a:spcPct val="107000"/>
                        </a:lnSpc>
                        <a:spcAft>
                          <a:spcPts val="0"/>
                        </a:spcAft>
                      </a:pPr>
                      <a:r>
                        <a:rPr lang="en-GB" sz="1200" dirty="0" smtClean="0">
                          <a:effectLst/>
                          <a:latin typeface="Arial"/>
                          <a:ea typeface="Calibri"/>
                          <a:cs typeface="Arial"/>
                        </a:rPr>
                        <a:t>National </a:t>
                      </a:r>
                      <a:r>
                        <a:rPr lang="en-GB" sz="1200" dirty="0">
                          <a:effectLst/>
                          <a:latin typeface="Arial"/>
                          <a:ea typeface="Calibri"/>
                          <a:cs typeface="Arial"/>
                        </a:rPr>
                        <a:t>funding has been allocated to all practices/Primary Care Networks (PCNs) in NW London for the implementation of the T2DAY: Type 2 Diabetes in the Young Program.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GB" sz="1200" dirty="0">
                        <a:effectLst/>
                        <a:latin typeface="Arial"/>
                        <a:ea typeface="Calibri"/>
                        <a:cs typeface="Arial"/>
                      </a:endParaRPr>
                    </a:p>
                    <a:p>
                      <a:pPr>
                        <a:lnSpc>
                          <a:spcPct val="107000"/>
                        </a:lnSpc>
                        <a:spcAft>
                          <a:spcPts val="0"/>
                        </a:spcAft>
                      </a:pPr>
                      <a:r>
                        <a:rPr lang="en-GB" sz="1200" dirty="0">
                          <a:effectLst/>
                          <a:latin typeface="Arial"/>
                          <a:ea typeface="Calibri"/>
                          <a:cs typeface="Arial"/>
                        </a:rPr>
                        <a:t>This is a 2-year initiative, spanning from 2023/24 to 2024/25, with the goal of enhancing care for individuals with EOT2D.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GB" sz="1200" dirty="0">
                        <a:effectLst/>
                        <a:latin typeface="Arial"/>
                        <a:ea typeface="Calibri"/>
                        <a:cs typeface="Arial"/>
                      </a:endParaRPr>
                    </a:p>
                    <a:p>
                      <a:pPr>
                        <a:lnSpc>
                          <a:spcPct val="107000"/>
                        </a:lnSpc>
                        <a:spcAft>
                          <a:spcPts val="0"/>
                        </a:spcAft>
                      </a:pPr>
                      <a:r>
                        <a:rPr lang="en-GB" sz="1200" dirty="0">
                          <a:effectLst/>
                          <a:latin typeface="Arial"/>
                          <a:ea typeface="Calibri"/>
                          <a:cs typeface="Arial"/>
                        </a:rPr>
                        <a:t>The training will encompass the five key components of the T2DAY intervention, emphasizing best practices in each area while focusing on addressing any grey areas that may require further discussion or input.</a:t>
                      </a:r>
                    </a:p>
                    <a:p>
                      <a:pPr>
                        <a:lnSpc>
                          <a:spcPct val="107000"/>
                        </a:lnSpc>
                        <a:spcAft>
                          <a:spcPts val="0"/>
                        </a:spcAft>
                      </a:pPr>
                      <a:endParaRPr lang="en-GB" sz="1200" dirty="0">
                        <a:effectLst/>
                        <a:latin typeface="Arial"/>
                        <a:ea typeface="Calibri"/>
                        <a:cs typeface="Arial"/>
                      </a:endParaRPr>
                    </a:p>
                    <a:p>
                      <a:pPr>
                        <a:lnSpc>
                          <a:spcPct val="105000"/>
                        </a:lnSpc>
                        <a:spcAft>
                          <a:spcPts val="0"/>
                        </a:spcAft>
                      </a:pPr>
                      <a:r>
                        <a:rPr lang="en-GB" sz="1200" dirty="0">
                          <a:effectLst/>
                          <a:latin typeface="Arial"/>
                          <a:ea typeface="Calibri"/>
                          <a:cs typeface="Arial"/>
                        </a:rPr>
                        <a:t>This training represents a valuable opportunity to enhance the quality of care provided to individuals with Early Onset Type 2 Diabetes in NW London. We encourage all relevant personnel to participate and take advantage of this </a:t>
                      </a:r>
                      <a:r>
                        <a:rPr lang="en-GB" sz="1200" dirty="0" smtClean="0">
                          <a:effectLst/>
                          <a:latin typeface="Arial"/>
                          <a:ea typeface="Calibri"/>
                          <a:cs typeface="Arial"/>
                        </a:rPr>
                        <a:t>initiative.</a:t>
                      </a:r>
                      <a:r>
                        <a:rPr lang="en-GB" sz="1200" baseline="0" dirty="0" smtClean="0">
                          <a:effectLst/>
                          <a:latin typeface="Arial"/>
                          <a:ea typeface="Calibri"/>
                          <a:cs typeface="Arial"/>
                        </a:rPr>
                        <a:t> </a:t>
                      </a:r>
                      <a:endParaRPr lang="en-GB" sz="1200" dirty="0">
                        <a:effectLst/>
                        <a:latin typeface="Arial"/>
                        <a:ea typeface="Calibri"/>
                        <a:cs typeface="Arial"/>
                      </a:endParaRPr>
                    </a:p>
                  </a:txBody>
                  <a:tcPr marL="64779" marR="6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endParaRPr lang="en-GB" sz="1200" dirty="0">
                        <a:effectLst/>
                        <a:latin typeface="Arial"/>
                        <a:ea typeface="Calibri"/>
                        <a:cs typeface="Arial"/>
                      </a:endParaRPr>
                    </a:p>
                    <a:p>
                      <a:pPr>
                        <a:lnSpc>
                          <a:spcPct val="105000"/>
                        </a:lnSpc>
                        <a:spcAft>
                          <a:spcPts val="0"/>
                        </a:spcAft>
                      </a:pPr>
                      <a:r>
                        <a:rPr lang="en-GB" sz="1200" b="1" dirty="0">
                          <a:effectLst/>
                          <a:latin typeface="Arial"/>
                          <a:ea typeface="Calibri"/>
                          <a:cs typeface="Arial"/>
                        </a:rPr>
                        <a:t>Shivani Misra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5000"/>
                        </a:lnSpc>
                        <a:spcAft>
                          <a:spcPts val="0"/>
                        </a:spcAft>
                      </a:pPr>
                      <a:r>
                        <a:rPr lang="en-GB" sz="1200" b="1" dirty="0">
                          <a:effectLst/>
                          <a:latin typeface="Arial"/>
                          <a:ea typeface="Calibri"/>
                          <a:cs typeface="Arial"/>
                        </a:rPr>
                        <a:t>(MBBS, FRCP, PhD)</a:t>
                      </a:r>
                      <a:endParaRPr lang="en-GB" sz="1200" dirty="0">
                        <a:effectLst/>
                        <a:latin typeface="Arial"/>
                        <a:ea typeface="Calibri"/>
                        <a:cs typeface="Arial"/>
                      </a:endParaRPr>
                    </a:p>
                    <a:p>
                      <a:pPr marL="171450" indent="-171450">
                        <a:lnSpc>
                          <a:spcPct val="105000"/>
                        </a:lnSpc>
                        <a:spcAft>
                          <a:spcPts val="0"/>
                        </a:spcAft>
                        <a:buFont typeface="Arial" panose="020B0604020202020204" pitchFamily="34" charset="0"/>
                        <a:buChar char="•"/>
                      </a:pPr>
                      <a:r>
                        <a:rPr lang="en-GB" sz="1200" dirty="0" smtClean="0">
                          <a:effectLst/>
                          <a:latin typeface="Arial"/>
                          <a:ea typeface="Calibri"/>
                          <a:cs typeface="Arial"/>
                        </a:rPr>
                        <a:t>Physician </a:t>
                      </a:r>
                      <a:r>
                        <a:rPr lang="en-GB" sz="1200" dirty="0">
                          <a:effectLst/>
                          <a:latin typeface="Arial"/>
                          <a:ea typeface="Calibri"/>
                          <a:cs typeface="Arial"/>
                        </a:rPr>
                        <a:t>&amp; scientist in diabetes and metabolic medicine</a:t>
                      </a:r>
                    </a:p>
                    <a:p>
                      <a:pPr marL="171450" lvl="0" indent="-82550">
                        <a:lnSpc>
                          <a:spcPct val="105000"/>
                        </a:lnSpc>
                        <a:spcAft>
                          <a:spcPts val="0"/>
                        </a:spcAft>
                        <a:buFont typeface="Arial" panose="020B0604020202020204" pitchFamily="34" charset="0"/>
                        <a:buChar char="•"/>
                      </a:pPr>
                      <a:r>
                        <a:rPr lang="en-GB" sz="1200" dirty="0">
                          <a:effectLst/>
                          <a:latin typeface="Arial"/>
                          <a:ea typeface="Times New Roman" panose="02020603050405020304" pitchFamily="18" charset="0"/>
                          <a:cs typeface="Arial"/>
                        </a:rPr>
                        <a:t>National Lead for Early Onset T2Diabetes Programme</a:t>
                      </a:r>
                      <a:endParaRPr lang="en-GB" sz="1200" dirty="0">
                        <a:effectLst/>
                        <a:latin typeface="Arial"/>
                        <a:ea typeface="Calibri" panose="020F0502020204030204" pitchFamily="34" charset="0"/>
                        <a:cs typeface="Arial"/>
                      </a:endParaRPr>
                    </a:p>
                    <a:p>
                      <a:pPr marL="88900" lvl="0" indent="88900">
                        <a:lnSpc>
                          <a:spcPct val="105000"/>
                        </a:lnSpc>
                        <a:spcAft>
                          <a:spcPts val="0"/>
                        </a:spcAft>
                        <a:buFont typeface="Arial" panose="020B0604020202020204" pitchFamily="34" charset="0"/>
                        <a:buNone/>
                      </a:pPr>
                      <a:r>
                        <a:rPr lang="en-GB" sz="1200" u="sng" dirty="0">
                          <a:solidFill>
                            <a:srgbClr val="0563C1"/>
                          </a:solidFill>
                          <a:effectLst/>
                          <a:latin typeface="Arial"/>
                          <a:ea typeface="Calibri"/>
                          <a:cs typeface="Arial"/>
                          <a:hlinkClick r:id="rId2"/>
                        </a:rPr>
                        <a:t>https://pubmed.ncbi.nlm.nih.gov/35900910/</a:t>
                      </a:r>
                      <a:endParaRPr lang="en-GB" sz="1200" dirty="0">
                        <a:effectLst/>
                        <a:latin typeface="Arial"/>
                        <a:ea typeface="Calibri"/>
                        <a:cs typeface="Arial"/>
                      </a:endParaRPr>
                    </a:p>
                    <a:p>
                      <a:pPr marL="171450" lvl="0" indent="-82550">
                        <a:lnSpc>
                          <a:spcPct val="105000"/>
                        </a:lnSpc>
                        <a:spcAft>
                          <a:spcPts val="0"/>
                        </a:spcAft>
                        <a:buSzPts val="1000"/>
                        <a:buFont typeface="Arial" panose="020B0604020202020204" pitchFamily="34" charset="0"/>
                        <a:buChar char="•"/>
                        <a:tabLst>
                          <a:tab pos="457200" algn="l"/>
                        </a:tabLst>
                      </a:pPr>
                      <a:r>
                        <a:rPr lang="en-GB" sz="1200" dirty="0">
                          <a:effectLst/>
                          <a:latin typeface="Arial"/>
                          <a:ea typeface="Times New Roman" panose="02020603050405020304" pitchFamily="18" charset="0"/>
                          <a:cs typeface="Arial"/>
                        </a:rPr>
                        <a:t>Consultant Physician in Diabetes and Metabolic Medicine at Imperial College Healthcare NHS Trust</a:t>
                      </a:r>
                      <a:endParaRPr lang="en-GB" sz="1200" dirty="0">
                        <a:effectLst/>
                        <a:latin typeface="Arial"/>
                        <a:ea typeface="Calibri" panose="020F0502020204030204" pitchFamily="34" charset="0"/>
                        <a:cs typeface="Arial"/>
                      </a:endParaRPr>
                    </a:p>
                    <a:p>
                      <a:pPr marL="171450" lvl="0" indent="-82550">
                        <a:lnSpc>
                          <a:spcPct val="105000"/>
                        </a:lnSpc>
                        <a:spcAft>
                          <a:spcPts val="0"/>
                        </a:spcAft>
                        <a:buSzPts val="1000"/>
                        <a:buFont typeface="Arial" panose="020B0604020202020204" pitchFamily="34" charset="0"/>
                        <a:buChar char="•"/>
                        <a:tabLst>
                          <a:tab pos="457200" algn="l"/>
                        </a:tabLst>
                      </a:pPr>
                      <a:r>
                        <a:rPr lang="en-GB" sz="1200" dirty="0">
                          <a:effectLst/>
                          <a:latin typeface="Arial"/>
                          <a:ea typeface="Times New Roman" panose="02020603050405020304" pitchFamily="18" charset="0"/>
                          <a:cs typeface="Arial"/>
                        </a:rPr>
                        <a:t>Welcome Trust Career Development Fellow</a:t>
                      </a:r>
                      <a:endParaRPr lang="en-GB" sz="1200" dirty="0">
                        <a:effectLst/>
                        <a:latin typeface="Arial"/>
                        <a:ea typeface="Calibri" panose="020F0502020204030204" pitchFamily="34" charset="0"/>
                        <a:cs typeface="Arial"/>
                      </a:endParaRPr>
                    </a:p>
                    <a:p>
                      <a:pPr marL="171450" lvl="0" indent="-82550">
                        <a:lnSpc>
                          <a:spcPct val="105000"/>
                        </a:lnSpc>
                        <a:spcAft>
                          <a:spcPts val="0"/>
                        </a:spcAft>
                        <a:buSzPts val="1000"/>
                        <a:buFont typeface="Arial" panose="020B0604020202020204" pitchFamily="34" charset="0"/>
                        <a:buChar char="•"/>
                        <a:tabLst>
                          <a:tab pos="457200" algn="l"/>
                        </a:tabLst>
                      </a:pPr>
                      <a:r>
                        <a:rPr lang="en-GB" sz="1200" dirty="0">
                          <a:effectLst/>
                          <a:latin typeface="Arial"/>
                          <a:ea typeface="Times New Roman" panose="02020603050405020304" pitchFamily="18" charset="0"/>
                          <a:cs typeface="Arial"/>
                        </a:rPr>
                        <a:t>Honorary Senior Clinical Lecturer in Diabetes and Endocrinology at Imperial College London</a:t>
                      </a:r>
                      <a:endParaRPr lang="en-GB" sz="1200" dirty="0">
                        <a:effectLst/>
                        <a:latin typeface="Arial"/>
                        <a:ea typeface="Calibri" panose="020F0502020204030204" pitchFamily="34" charset="0"/>
                        <a:cs typeface="Arial"/>
                      </a:endParaRPr>
                    </a:p>
                  </a:txBody>
                  <a:tcPr marL="64779" marR="6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endParaRPr lang="en-GB" sz="1200" dirty="0">
                        <a:effectLst/>
                        <a:latin typeface="Arial"/>
                        <a:ea typeface="Calibri"/>
                        <a:cs typeface="Arial"/>
                      </a:endParaRPr>
                    </a:p>
                    <a:p>
                      <a:pPr>
                        <a:lnSpc>
                          <a:spcPct val="107000"/>
                        </a:lnSpc>
                        <a:spcAft>
                          <a:spcPts val="0"/>
                        </a:spcAft>
                      </a:pPr>
                      <a:r>
                        <a:rPr lang="en-GB" sz="1200" b="1" dirty="0">
                          <a:effectLst/>
                          <a:latin typeface="Arial"/>
                          <a:ea typeface="Calibri"/>
                          <a:cs typeface="Arial"/>
                        </a:rPr>
                        <a:t>There are two identical training sessions available:</a:t>
                      </a:r>
                      <a:endParaRPr lang="en-GB" sz="1200" dirty="0">
                        <a:effectLst/>
                        <a:latin typeface="Arial"/>
                        <a:ea typeface="Calibri"/>
                        <a:cs typeface="Arial"/>
                      </a:endParaRPr>
                    </a:p>
                    <a:p>
                      <a:pPr>
                        <a:lnSpc>
                          <a:spcPct val="107000"/>
                        </a:lnSpc>
                        <a:spcAft>
                          <a:spcPts val="0"/>
                        </a:spcAft>
                      </a:pPr>
                      <a:endParaRPr lang="en-GB" sz="1200" dirty="0">
                        <a:effectLst/>
                        <a:latin typeface="Arial"/>
                        <a:ea typeface="Calibri"/>
                        <a:cs typeface="Arial"/>
                      </a:endParaRPr>
                    </a:p>
                    <a:p>
                      <a:pPr>
                        <a:lnSpc>
                          <a:spcPct val="107000"/>
                        </a:lnSpc>
                        <a:spcAft>
                          <a:spcPts val="0"/>
                        </a:spcAft>
                      </a:pPr>
                      <a:endParaRPr lang="en-GB" sz="1200" dirty="0">
                        <a:effectLst/>
                        <a:latin typeface="Arial"/>
                        <a:ea typeface="Calibri"/>
                        <a:cs typeface="Arial"/>
                      </a:endParaRPr>
                    </a:p>
                    <a:p>
                      <a:pPr marL="177800" lvl="0" indent="-177800">
                        <a:lnSpc>
                          <a:spcPct val="107000"/>
                        </a:lnSpc>
                        <a:spcAft>
                          <a:spcPts val="0"/>
                        </a:spcAft>
                        <a:buFont typeface="+mj-lt"/>
                        <a:buAutoNum type="arabicPeriod"/>
                      </a:pPr>
                      <a:r>
                        <a:rPr lang="en-GB" sz="1200" b="1" strike="sngStrike" dirty="0">
                          <a:effectLst/>
                          <a:latin typeface="Arial"/>
                          <a:ea typeface="Times New Roman" panose="02020603050405020304" pitchFamily="18" charset="0"/>
                          <a:cs typeface="Arial"/>
                        </a:rPr>
                        <a:t>Date:</a:t>
                      </a:r>
                      <a:r>
                        <a:rPr lang="en-GB" sz="1200" strike="sngStrike" dirty="0">
                          <a:effectLst/>
                          <a:latin typeface="Arial"/>
                          <a:ea typeface="Times New Roman" panose="02020603050405020304" pitchFamily="18" charset="0"/>
                          <a:cs typeface="Arial"/>
                        </a:rPr>
                        <a:t> </a:t>
                      </a:r>
                      <a:r>
                        <a:rPr lang="en-GB" sz="1200" strike="sngStrike" baseline="0" dirty="0">
                          <a:effectLst/>
                          <a:latin typeface="Arial" panose="020B0604020202020204" pitchFamily="34" charset="0"/>
                          <a:ea typeface="Times New Roman" panose="02020603050405020304" pitchFamily="18" charset="0"/>
                          <a:cs typeface="Arial" panose="020B0604020202020204" pitchFamily="34" charset="0"/>
                        </a:rPr>
                        <a:t> </a:t>
                      </a:r>
                      <a:r>
                        <a:rPr lang="en-GB" sz="1200" strike="sngStrike" dirty="0">
                          <a:effectLst/>
                          <a:latin typeface="Arial"/>
                          <a:ea typeface="Calibri"/>
                          <a:cs typeface="Arial"/>
                        </a:rPr>
                        <a:t>Wednesday 4</a:t>
                      </a:r>
                      <a:r>
                        <a:rPr lang="en-GB" sz="1200" strike="sngStrike" baseline="30000" dirty="0">
                          <a:effectLst/>
                          <a:latin typeface="Arial"/>
                          <a:ea typeface="Calibri"/>
                          <a:cs typeface="Arial"/>
                        </a:rPr>
                        <a:t>th</a:t>
                      </a:r>
                      <a:r>
                        <a:rPr lang="en-GB" sz="1200" strike="sngStrike" dirty="0">
                          <a:effectLst/>
                          <a:latin typeface="Arial"/>
                          <a:ea typeface="Calibri"/>
                          <a:cs typeface="Arial"/>
                        </a:rPr>
                        <a:t> October 2023</a:t>
                      </a:r>
                    </a:p>
                    <a:p>
                      <a:pPr marL="177800" indent="-177800">
                        <a:lnSpc>
                          <a:spcPct val="107000"/>
                        </a:lnSpc>
                        <a:spcAft>
                          <a:spcPts val="0"/>
                        </a:spcAft>
                        <a:buFont typeface="+mj-lt"/>
                        <a:buNone/>
                      </a:pPr>
                      <a:r>
                        <a:rPr lang="en-GB" sz="1200" b="1" strike="sngStrike" dirty="0">
                          <a:effectLst/>
                          <a:latin typeface="Arial"/>
                          <a:ea typeface="Calibri"/>
                          <a:cs typeface="Arial"/>
                        </a:rPr>
                        <a:t>    </a:t>
                      </a:r>
                      <a:r>
                        <a:rPr lang="en-GB" sz="1200" b="1" strike="sngStrike" dirty="0" smtClean="0">
                          <a:effectLst/>
                          <a:latin typeface="Arial"/>
                          <a:ea typeface="Calibri"/>
                          <a:cs typeface="Arial"/>
                        </a:rPr>
                        <a:t>Time</a:t>
                      </a:r>
                      <a:r>
                        <a:rPr lang="en-GB" sz="1200" b="1" strike="sngStrike" dirty="0">
                          <a:effectLst/>
                          <a:latin typeface="Arial"/>
                          <a:ea typeface="Calibri"/>
                          <a:cs typeface="Arial"/>
                        </a:rPr>
                        <a:t>:</a:t>
                      </a:r>
                      <a:r>
                        <a:rPr lang="en-GB" sz="1200" strike="sngStrike" dirty="0">
                          <a:effectLst/>
                          <a:latin typeface="Arial"/>
                          <a:ea typeface="Calibri"/>
                          <a:cs typeface="Arial"/>
                        </a:rPr>
                        <a:t> 12:00 PM – 1:00 PM</a:t>
                      </a:r>
                    </a:p>
                    <a:p>
                      <a:pPr marL="177800" indent="-177800">
                        <a:lnSpc>
                          <a:spcPct val="107000"/>
                        </a:lnSpc>
                        <a:spcAft>
                          <a:spcPts val="0"/>
                        </a:spcAft>
                        <a:buFont typeface="+mj-lt"/>
                        <a:buNone/>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177800" lvl="0" indent="-177800">
                        <a:lnSpc>
                          <a:spcPct val="107000"/>
                        </a:lnSpc>
                        <a:spcAft>
                          <a:spcPts val="0"/>
                        </a:spcAft>
                        <a:buFont typeface="+mj-lt"/>
                        <a:buAutoNum type="arabicPeriod" startAt="2"/>
                      </a:pPr>
                      <a:r>
                        <a:rPr lang="en-GB" sz="1200" b="1" dirty="0">
                          <a:effectLst/>
                          <a:latin typeface="Arial"/>
                          <a:ea typeface="Times New Roman" panose="02020603050405020304" pitchFamily="18" charset="0"/>
                          <a:cs typeface="Arial"/>
                        </a:rPr>
                        <a:t>Date:</a:t>
                      </a:r>
                      <a:r>
                        <a:rPr lang="en-GB" sz="1200" dirty="0">
                          <a:effectLst/>
                          <a:latin typeface="Arial"/>
                          <a:ea typeface="Times New Roman" panose="02020603050405020304" pitchFamily="18" charset="0"/>
                          <a:cs typeface="Arial"/>
                        </a:rPr>
                        <a:t> </a:t>
                      </a:r>
                      <a:r>
                        <a:rPr lang="en-GB" sz="1200" dirty="0">
                          <a:effectLst/>
                          <a:latin typeface="Arial"/>
                          <a:ea typeface="Calibri"/>
                          <a:cs typeface="Arial"/>
                        </a:rPr>
                        <a:t>Thursday 19</a:t>
                      </a:r>
                      <a:r>
                        <a:rPr lang="en-GB" sz="1200" baseline="30000" dirty="0">
                          <a:effectLst/>
                          <a:latin typeface="Arial"/>
                          <a:ea typeface="Calibri"/>
                          <a:cs typeface="Arial"/>
                        </a:rPr>
                        <a:t>th</a:t>
                      </a:r>
                      <a:r>
                        <a:rPr lang="en-GB" sz="1200" dirty="0">
                          <a:effectLst/>
                          <a:latin typeface="Arial"/>
                          <a:ea typeface="Calibri"/>
                          <a:cs typeface="Arial"/>
                        </a:rPr>
                        <a:t> October 2023</a:t>
                      </a:r>
                    </a:p>
                    <a:p>
                      <a:pPr marL="177800" indent="-177800">
                        <a:lnSpc>
                          <a:spcPct val="107000"/>
                        </a:lnSpc>
                        <a:spcAft>
                          <a:spcPts val="0"/>
                        </a:spcAft>
                        <a:buFont typeface="+mj-lt"/>
                        <a:buNone/>
                      </a:pPr>
                      <a:r>
                        <a:rPr lang="en-GB" sz="1200" b="1" dirty="0">
                          <a:effectLst/>
                          <a:latin typeface="Arial"/>
                          <a:ea typeface="Calibri"/>
                          <a:cs typeface="Arial"/>
                        </a:rPr>
                        <a:t>    </a:t>
                      </a:r>
                      <a:r>
                        <a:rPr lang="en-GB" sz="1200" b="1" dirty="0" smtClean="0">
                          <a:effectLst/>
                          <a:latin typeface="Arial"/>
                          <a:ea typeface="Calibri"/>
                          <a:cs typeface="Arial"/>
                        </a:rPr>
                        <a:t>Time</a:t>
                      </a:r>
                      <a:r>
                        <a:rPr lang="en-GB" sz="1200" b="1" dirty="0">
                          <a:effectLst/>
                          <a:latin typeface="Arial"/>
                          <a:ea typeface="Calibri"/>
                          <a:cs typeface="Arial"/>
                        </a:rPr>
                        <a:t>:</a:t>
                      </a:r>
                      <a:r>
                        <a:rPr lang="en-GB" sz="1200" dirty="0">
                          <a:effectLst/>
                          <a:latin typeface="Arial"/>
                          <a:ea typeface="Calibri"/>
                          <a:cs typeface="Arial"/>
                        </a:rPr>
                        <a:t> 5:00 PM – 6:00 PM</a:t>
                      </a:r>
                    </a:p>
                    <a:p>
                      <a:pPr algn="just">
                        <a:lnSpc>
                          <a:spcPct val="107000"/>
                        </a:lnSpc>
                        <a:spcAft>
                          <a:spcPts val="0"/>
                        </a:spcAft>
                      </a:pPr>
                      <a:endParaRPr lang="en-GB" sz="1200" dirty="0">
                        <a:effectLst/>
                        <a:latin typeface="Arial"/>
                        <a:ea typeface="Calibri"/>
                        <a:cs typeface="Arial"/>
                      </a:endParaRPr>
                    </a:p>
                    <a:p>
                      <a:pPr algn="ctr">
                        <a:lnSpc>
                          <a:spcPct val="107000"/>
                        </a:lnSpc>
                        <a:spcAft>
                          <a:spcPts val="0"/>
                        </a:spcAft>
                      </a:pPr>
                      <a:endParaRPr lang="en-GB" sz="1200" dirty="0">
                        <a:effectLst/>
                        <a:latin typeface="Arial"/>
                        <a:ea typeface="Calibri"/>
                        <a:cs typeface="Arial"/>
                      </a:endParaRPr>
                    </a:p>
                  </a:txBody>
                  <a:tcPr marL="64779" marR="6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endParaRPr lang="en-GB" sz="1200" dirty="0">
                        <a:effectLst/>
                        <a:latin typeface="Arial"/>
                        <a:ea typeface="Calibri"/>
                        <a:cs typeface="Arial"/>
                      </a:endParaRPr>
                    </a:p>
                    <a:p>
                      <a:pPr>
                        <a:lnSpc>
                          <a:spcPct val="105000"/>
                        </a:lnSpc>
                        <a:spcAft>
                          <a:spcPts val="0"/>
                        </a:spcAft>
                      </a:pPr>
                      <a:r>
                        <a:rPr lang="en-GB" sz="1200" b="0" dirty="0">
                          <a:effectLst/>
                          <a:latin typeface="Arial"/>
                          <a:ea typeface="Calibri"/>
                          <a:cs typeface="Arial"/>
                        </a:rPr>
                        <a:t>Please See Microsoft link to join below, please note you only need to attend one session. </a:t>
                      </a: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a:lnSpc>
                          <a:spcPct val="105000"/>
                        </a:lnSpc>
                        <a:spcAft>
                          <a:spcPts val="0"/>
                        </a:spcAft>
                      </a:pPr>
                      <a:endParaRPr lang="en-GB" sz="1200" dirty="0">
                        <a:effectLst/>
                        <a:latin typeface="Arial"/>
                        <a:ea typeface="Calibri"/>
                        <a:cs typeface="Arial"/>
                      </a:endParaRPr>
                    </a:p>
                    <a:p>
                      <a:pPr>
                        <a:lnSpc>
                          <a:spcPct val="105000"/>
                        </a:lnSpc>
                        <a:spcAft>
                          <a:spcPts val="0"/>
                        </a:spcAft>
                      </a:pPr>
                      <a:r>
                        <a:rPr lang="en-GB" sz="1200" b="1" strike="sngStrike" dirty="0">
                          <a:effectLst/>
                          <a:latin typeface="Arial"/>
                          <a:ea typeface="Calibri"/>
                          <a:cs typeface="Arial"/>
                        </a:rPr>
                        <a:t>Wednesday 4</a:t>
                      </a:r>
                      <a:r>
                        <a:rPr lang="en-GB" sz="1200" b="1" strike="sngStrike" baseline="30000" dirty="0">
                          <a:effectLst/>
                          <a:latin typeface="Arial"/>
                          <a:ea typeface="Calibri"/>
                          <a:cs typeface="Arial"/>
                        </a:rPr>
                        <a:t>th</a:t>
                      </a:r>
                      <a:r>
                        <a:rPr lang="en-GB" sz="1200" b="1" strike="sngStrike" dirty="0">
                          <a:effectLst/>
                          <a:latin typeface="Arial"/>
                          <a:ea typeface="Calibri"/>
                          <a:cs typeface="Arial"/>
                        </a:rPr>
                        <a:t> October 2023</a:t>
                      </a:r>
                      <a:endParaRPr lang="en-GB" sz="1200" strike="sngStrike" dirty="0">
                        <a:effectLst/>
                        <a:latin typeface="Arial"/>
                        <a:ea typeface="Calibri"/>
                        <a:cs typeface="Arial"/>
                      </a:endParaRPr>
                    </a:p>
                    <a:p>
                      <a:pPr>
                        <a:lnSpc>
                          <a:spcPct val="105000"/>
                        </a:lnSpc>
                        <a:spcAft>
                          <a:spcPts val="0"/>
                        </a:spcAft>
                      </a:pPr>
                      <a:r>
                        <a:rPr lang="en-US" sz="1200" u="sng" strike="sngStrike" dirty="0">
                          <a:solidFill>
                            <a:srgbClr val="6264A7"/>
                          </a:solidFill>
                          <a:effectLst/>
                          <a:latin typeface="Arial"/>
                          <a:ea typeface="Calibri"/>
                          <a:cs typeface="Arial"/>
                          <a:hlinkClick r:id="rId3"/>
                        </a:rPr>
                        <a:t>Click here to join the meeting</a:t>
                      </a:r>
                      <a:endParaRPr lang="en-GB" sz="1200" strike="sngStrike" dirty="0">
                        <a:effectLst/>
                        <a:latin typeface="Arial"/>
                        <a:ea typeface="Calibri"/>
                        <a:cs typeface="Arial"/>
                      </a:endParaRPr>
                    </a:p>
                    <a:p>
                      <a:pPr>
                        <a:lnSpc>
                          <a:spcPct val="105000"/>
                        </a:lnSpc>
                        <a:spcAft>
                          <a:spcPts val="0"/>
                        </a:spcAft>
                      </a:pPr>
                      <a:endParaRPr lang="en-GB" sz="1200" dirty="0">
                        <a:effectLst/>
                        <a:latin typeface="Arial"/>
                        <a:ea typeface="Calibri"/>
                        <a:cs typeface="Arial"/>
                      </a:endParaRPr>
                    </a:p>
                    <a:p>
                      <a:pPr>
                        <a:lnSpc>
                          <a:spcPct val="105000"/>
                        </a:lnSpc>
                        <a:spcAft>
                          <a:spcPts val="0"/>
                        </a:spcAft>
                      </a:pPr>
                      <a:endParaRPr lang="en-GB" sz="1200" dirty="0">
                        <a:effectLst/>
                        <a:latin typeface="Arial"/>
                        <a:ea typeface="Calibri"/>
                        <a:cs typeface="Arial"/>
                      </a:endParaRPr>
                    </a:p>
                    <a:p>
                      <a:pPr>
                        <a:lnSpc>
                          <a:spcPct val="105000"/>
                        </a:lnSpc>
                        <a:spcAft>
                          <a:spcPts val="0"/>
                        </a:spcAft>
                      </a:pPr>
                      <a:r>
                        <a:rPr lang="en-GB" sz="1200" b="1" dirty="0">
                          <a:effectLst/>
                          <a:latin typeface="Arial"/>
                          <a:ea typeface="Calibri"/>
                          <a:cs typeface="Arial"/>
                        </a:rPr>
                        <a:t>Thursday 19</a:t>
                      </a:r>
                      <a:r>
                        <a:rPr lang="en-GB" sz="1200" b="1" baseline="30000" dirty="0">
                          <a:effectLst/>
                          <a:latin typeface="Arial"/>
                          <a:ea typeface="Calibri"/>
                          <a:cs typeface="Arial"/>
                        </a:rPr>
                        <a:t>th</a:t>
                      </a:r>
                      <a:r>
                        <a:rPr lang="en-GB" sz="1200" b="1" dirty="0">
                          <a:effectLst/>
                          <a:latin typeface="Arial"/>
                          <a:ea typeface="Calibri"/>
                          <a:cs typeface="Arial"/>
                        </a:rPr>
                        <a:t> October 2023</a:t>
                      </a:r>
                      <a:endParaRPr lang="en-GB" sz="1200" dirty="0">
                        <a:effectLst/>
                        <a:latin typeface="Arial"/>
                        <a:ea typeface="Calibri"/>
                        <a:cs typeface="Arial"/>
                      </a:endParaRPr>
                    </a:p>
                    <a:p>
                      <a:pPr>
                        <a:lnSpc>
                          <a:spcPct val="105000"/>
                        </a:lnSpc>
                        <a:spcAft>
                          <a:spcPts val="0"/>
                        </a:spcAft>
                      </a:pPr>
                      <a:r>
                        <a:rPr lang="en-US" sz="1200" u="sng" dirty="0">
                          <a:solidFill>
                            <a:srgbClr val="6264A7"/>
                          </a:solidFill>
                          <a:effectLst/>
                          <a:latin typeface="Arial"/>
                          <a:ea typeface="Calibri"/>
                          <a:cs typeface="Arial"/>
                          <a:hlinkClick r:id="rId4"/>
                        </a:rPr>
                        <a:t>Click here to join the meeting</a:t>
                      </a:r>
                      <a:endParaRPr lang="en-GB" sz="1200" dirty="0">
                        <a:effectLst/>
                        <a:latin typeface="Arial"/>
                        <a:ea typeface="Calibri"/>
                        <a:cs typeface="Arial"/>
                      </a:endParaRPr>
                    </a:p>
                    <a:p>
                      <a:pPr>
                        <a:lnSpc>
                          <a:spcPct val="105000"/>
                        </a:lnSpc>
                        <a:spcAft>
                          <a:spcPts val="0"/>
                        </a:spcAft>
                      </a:pPr>
                      <a:endParaRPr lang="en-GB" sz="1200" dirty="0">
                        <a:effectLst/>
                        <a:latin typeface="Arial"/>
                        <a:ea typeface="Calibri"/>
                        <a:cs typeface="Arial"/>
                      </a:endParaRPr>
                    </a:p>
                    <a:p>
                      <a:pPr>
                        <a:lnSpc>
                          <a:spcPct val="105000"/>
                        </a:lnSpc>
                        <a:spcAft>
                          <a:spcPts val="0"/>
                        </a:spcAft>
                      </a:pPr>
                      <a:r>
                        <a:rPr lang="en-GB" sz="1200" dirty="0">
                          <a:effectLst/>
                          <a:latin typeface="Arial"/>
                          <a:ea typeface="Calibri"/>
                          <a:cs typeface="Arial"/>
                        </a:rPr>
                        <a:t>A Calendar invite for both dates will also be sent out; </a:t>
                      </a:r>
                      <a:r>
                        <a:rPr lang="en-GB" sz="1200" b="1" dirty="0">
                          <a:effectLst/>
                          <a:latin typeface="Arial"/>
                          <a:ea typeface="Calibri"/>
                          <a:cs typeface="Arial"/>
                        </a:rPr>
                        <a:t>you only need to accept one date</a:t>
                      </a:r>
                      <a:r>
                        <a:rPr lang="en-GB" sz="1200" dirty="0">
                          <a:effectLst/>
                          <a:latin typeface="Arial"/>
                          <a:ea typeface="Calibri"/>
                          <a:cs typeface="Arial"/>
                        </a:rPr>
                        <a:t>.</a:t>
                      </a:r>
                    </a:p>
                    <a:p>
                      <a:pPr>
                        <a:lnSpc>
                          <a:spcPct val="105000"/>
                        </a:lnSpc>
                        <a:spcAft>
                          <a:spcPts val="0"/>
                        </a:spcAft>
                      </a:pPr>
                      <a:endParaRPr lang="en-GB" sz="1200" dirty="0">
                        <a:effectLst/>
                        <a:latin typeface="Arial"/>
                        <a:ea typeface="Calibri"/>
                        <a:cs typeface="Arial"/>
                      </a:endParaRPr>
                    </a:p>
                    <a:p>
                      <a:pPr>
                        <a:lnSpc>
                          <a:spcPct val="105000"/>
                        </a:lnSpc>
                        <a:spcAft>
                          <a:spcPts val="0"/>
                        </a:spcAft>
                      </a:pPr>
                      <a:r>
                        <a:rPr lang="en-GB" sz="1200" dirty="0">
                          <a:effectLst/>
                          <a:latin typeface="Arial"/>
                          <a:ea typeface="Calibri"/>
                          <a:cs typeface="Arial"/>
                        </a:rPr>
                        <a:t>Please contact us if you have any further questions, contact details below:</a:t>
                      </a:r>
                    </a:p>
                    <a:p>
                      <a:pPr>
                        <a:lnSpc>
                          <a:spcPct val="105000"/>
                        </a:lnSpc>
                        <a:spcAft>
                          <a:spcPts val="0"/>
                        </a:spcAft>
                      </a:pPr>
                      <a:endParaRPr lang="en-GB" sz="1200" dirty="0">
                        <a:effectLst/>
                        <a:latin typeface="Arial"/>
                        <a:ea typeface="Calibri"/>
                        <a:cs typeface="Arial"/>
                      </a:endParaRPr>
                    </a:p>
                    <a:p>
                      <a:pPr>
                        <a:lnSpc>
                          <a:spcPct val="105000"/>
                        </a:lnSpc>
                        <a:spcAft>
                          <a:spcPts val="0"/>
                        </a:spcAft>
                      </a:pPr>
                      <a:r>
                        <a:rPr lang="en-GB" sz="1200" dirty="0">
                          <a:effectLst/>
                          <a:latin typeface="Arial"/>
                          <a:ea typeface="Calibri"/>
                          <a:cs typeface="Arial"/>
                        </a:rPr>
                        <a:t>Ealing Training Hub Contact :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5000"/>
                        </a:lnSpc>
                        <a:spcAft>
                          <a:spcPts val="0"/>
                        </a:spcAft>
                        <a:buSzPts val="1000"/>
                        <a:buFont typeface="Symbol" panose="05050102010706020507" pitchFamily="18" charset="2"/>
                        <a:buChar char=""/>
                        <a:tabLst>
                          <a:tab pos="457200" algn="l"/>
                        </a:tabLst>
                      </a:pPr>
                      <a:r>
                        <a:rPr lang="en-GB" sz="1200" dirty="0">
                          <a:effectLst/>
                          <a:latin typeface="Arial"/>
                          <a:ea typeface="Times New Roman" panose="02020603050405020304" pitchFamily="18" charset="0"/>
                          <a:cs typeface="Arial"/>
                        </a:rPr>
                        <a:t>Iza Rana</a:t>
                      </a:r>
                      <a:endParaRPr lang="en-GB" sz="1200" dirty="0">
                        <a:effectLst/>
                        <a:latin typeface="Arial"/>
                        <a:ea typeface="Calibri" panose="020F0502020204030204" pitchFamily="34" charset="0"/>
                        <a:cs typeface="Arial"/>
                      </a:endParaRPr>
                    </a:p>
                    <a:p>
                      <a:pPr marL="342900" lvl="0" indent="-342900">
                        <a:lnSpc>
                          <a:spcPct val="105000"/>
                        </a:lnSpc>
                        <a:spcAft>
                          <a:spcPts val="0"/>
                        </a:spcAft>
                        <a:buSzPts val="1000"/>
                        <a:buFont typeface="Symbol" panose="05050102010706020507" pitchFamily="18" charset="2"/>
                        <a:buChar char=""/>
                      </a:pPr>
                      <a:r>
                        <a:rPr lang="en-GB" sz="1200" u="sng" dirty="0">
                          <a:solidFill>
                            <a:srgbClr val="0563C1"/>
                          </a:solidFill>
                          <a:effectLst/>
                          <a:latin typeface="Arial"/>
                          <a:ea typeface="Times New Roman" panose="02020603050405020304" pitchFamily="18" charset="0"/>
                          <a:cs typeface="Arial"/>
                          <a:hlinkClick r:id="rId5"/>
                        </a:rPr>
                        <a:t>nhsnwl.education@nhs.net</a:t>
                      </a:r>
                      <a:r>
                        <a:rPr lang="en-GB" sz="1200" dirty="0">
                          <a:effectLst/>
                          <a:latin typeface="Arial"/>
                          <a:ea typeface="Times New Roman" panose="02020603050405020304" pitchFamily="18" charset="0"/>
                          <a:cs typeface="Arial"/>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5000"/>
                        </a:lnSpc>
                        <a:spcAft>
                          <a:spcPts val="0"/>
                        </a:spcAft>
                      </a:pPr>
                      <a:endParaRPr lang="en-GB" sz="1200" dirty="0">
                        <a:effectLst/>
                        <a:latin typeface="Arial"/>
                        <a:ea typeface="Calibri"/>
                        <a:cs typeface="Arial"/>
                      </a:endParaRPr>
                    </a:p>
                  </a:txBody>
                  <a:tcPr marL="64779" marR="64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116407"/>
                  </a:ext>
                </a:extLst>
              </a:tr>
            </a:tbl>
          </a:graphicData>
        </a:graphic>
      </p:graphicFrame>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6969511" y="4114801"/>
            <a:ext cx="2308304" cy="1356934"/>
          </a:xfrm>
          <a:prstGeom prst="rect">
            <a:avLst/>
          </a:prstGeom>
          <a:noFill/>
        </p:spPr>
      </p:pic>
    </p:spTree>
    <p:extLst>
      <p:ext uri="{BB962C8B-B14F-4D97-AF65-F5344CB8AC3E}">
        <p14:creationId xmlns:p14="http://schemas.microsoft.com/office/powerpoint/2010/main" val="1758832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968304CBCCEF42A3EDD71A17FF4BB3" ma:contentTypeVersion="19" ma:contentTypeDescription="Create a new document." ma:contentTypeScope="" ma:versionID="beb102c2d5a7023a0f75a1e4f21d1dd2">
  <xsd:schema xmlns:xsd="http://www.w3.org/2001/XMLSchema" xmlns:xs="http://www.w3.org/2001/XMLSchema" xmlns:p="http://schemas.microsoft.com/office/2006/metadata/properties" xmlns:ns1="http://schemas.microsoft.com/sharepoint/v3" xmlns:ns2="ebedb467-29c3-4fd7-a43e-60e23cb69865" xmlns:ns3="44331864-3bcf-487f-98e9-ff7812e84be1" targetNamespace="http://schemas.microsoft.com/office/2006/metadata/properties" ma:root="true" ma:fieldsID="8341b1fee67d80547d505a0eacd2a64a" ns1:_="" ns2:_="" ns3:_="">
    <xsd:import namespace="http://schemas.microsoft.com/sharepoint/v3"/>
    <xsd:import namespace="ebedb467-29c3-4fd7-a43e-60e23cb69865"/>
    <xsd:import namespace="44331864-3bcf-487f-98e9-ff7812e84b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edb467-29c3-4fd7-a43e-60e23cb698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331864-3bcf-487f-98e9-ff7812e84be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5e48537-aef3-4288-9bda-da98e4cbfdcb}" ma:internalName="TaxCatchAll" ma:showField="CatchAllData" ma:web="44331864-3bcf-487f-98e9-ff7812e84b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4331864-3bcf-487f-98e9-ff7812e84be1" xsi:nil="true"/>
    <lcf76f155ced4ddcb4097134ff3c332f xmlns="ebedb467-29c3-4fd7-a43e-60e23cb69865">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7F4F578A-DB6A-427F-8219-B2C477F07503}">
  <ds:schemaRefs>
    <ds:schemaRef ds:uri="http://schemas.microsoft.com/sharepoint/v3/contenttype/forms"/>
  </ds:schemaRefs>
</ds:datastoreItem>
</file>

<file path=customXml/itemProps2.xml><?xml version="1.0" encoding="utf-8"?>
<ds:datastoreItem xmlns:ds="http://schemas.openxmlformats.org/officeDocument/2006/customXml" ds:itemID="{3F00F3EA-236B-4EFC-8C98-0E45AC8E2729}">
  <ds:schemaRefs>
    <ds:schemaRef ds:uri="44331864-3bcf-487f-98e9-ff7812e84be1"/>
    <ds:schemaRef ds:uri="ebedb467-29c3-4fd7-a43e-60e23cb698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4EDC8B-3E82-4538-AAAB-CC555D5B97C6}">
  <ds:schemaRefs>
    <ds:schemaRef ds:uri="http://purl.org/dc/dcmitype/"/>
    <ds:schemaRef ds:uri="ebedb467-29c3-4fd7-a43e-60e23cb69865"/>
    <ds:schemaRef ds:uri="http://purl.org/dc/elements/1.1/"/>
    <ds:schemaRef ds:uri="http://schemas.openxmlformats.org/package/2006/metadata/core-properties"/>
    <ds:schemaRef ds:uri="http://purl.org/dc/terms/"/>
    <ds:schemaRef ds:uri="http://schemas.microsoft.com/sharepoint/v3"/>
    <ds:schemaRef ds:uri="http://www.w3.org/XML/1998/namespace"/>
    <ds:schemaRef ds:uri="http://schemas.microsoft.com/office/2006/documentManagement/types"/>
    <ds:schemaRef ds:uri="44331864-3bcf-487f-98e9-ff7812e84be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1784</TotalTime>
  <Words>3341</Words>
  <Application>Microsoft Office PowerPoint</Application>
  <PresentationFormat>Widescreen</PresentationFormat>
  <Paragraphs>433</Paragraphs>
  <Slides>27</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League Spartan</vt:lpstr>
      <vt:lpstr>Open Sans</vt:lpstr>
      <vt:lpstr>Rubik</vt:lpstr>
      <vt:lpstr>Rubik Light</vt:lpstr>
      <vt:lpstr>Rubik Medium</vt:lpstr>
      <vt:lpstr>Symbol</vt:lpstr>
      <vt:lpstr>Times New Roman</vt:lpstr>
      <vt:lpstr>Office Theme</vt:lpstr>
      <vt:lpstr>PowerPoint Presentation</vt:lpstr>
      <vt:lpstr>Contents  This diabetes update for primary care includes: </vt:lpstr>
      <vt:lpstr>Appendix 1: New NDPP Provider – Thrive Tribe </vt:lpstr>
      <vt:lpstr>New Provider for NDPP Framework 3 contract </vt:lpstr>
      <vt:lpstr>Thrive Tribe: NHS Diabetes Prevention Programme Webinars     - GPs / Health Care Professionals this one’s for you! </vt:lpstr>
      <vt:lpstr>Appendix 2: Early Onset Type 2 Diabetes (EOT2D) Service</vt:lpstr>
      <vt:lpstr>PowerPoint Presentation</vt:lpstr>
      <vt:lpstr>PowerPoint Presentation</vt:lpstr>
      <vt:lpstr>Training &amp; Education – EOT2D/T2DAY  The expectation is that one GP and one nurse from each PCN should attend a session as well as a clinical pharmacist where possible</vt:lpstr>
      <vt:lpstr>Appendix 3: Diabetes Multidisciplinary Team (Level 2) Service  - Diabetes MDTs (Multi-Disciplinary Teams)  -  Initiation and Optimization of Insulin or GLP-1 Therapy </vt:lpstr>
      <vt:lpstr>PowerPoint Presentation</vt:lpstr>
      <vt:lpstr>PowerPoint Presentation</vt:lpstr>
      <vt:lpstr>PowerPoint Presentation</vt:lpstr>
      <vt:lpstr>PowerPoint Presentation</vt:lpstr>
      <vt:lpstr>Example pathway for a patient with Early Onset Type 2 Diabetes  </vt:lpstr>
      <vt:lpstr>Example pathway for a patient referred by their GP practice requiring insulin optimisation but not MDT review</vt:lpstr>
      <vt:lpstr>Example pathway for a patient identified through PCN-based clinical system or WSIC searches</vt:lpstr>
      <vt:lpstr>Training &amp; Education – PITstop Foundation (PrePITstop) Diabetes Course  NWL Training Hub are funding THREE places per PCN from the ARRS roles of either Pharmacists, Paramedics or Physician Associates to complete the PITstop Foundation (PrePITstop) Diabetes Course  </vt:lpstr>
      <vt:lpstr>PITstop Advanced (Injectable Therapies) Diabetes Course NWL Training Hub are funding TWO clinicians per PCN (this can either be Nurses, GPs or Pharmacists) to complete the PITstop Advanced (Injectable Therapies) Diabetes Course</vt:lpstr>
      <vt:lpstr>Appendix 4: REWIND Monitoring </vt:lpstr>
      <vt:lpstr>REWIND Starters The tables below show the total starters achieved split by borough and pathway, totals and the last 3 months of starters.   </vt:lpstr>
      <vt:lpstr>REWIND monitoring Patients who have started REWIND need to be monitored.  These patients will need to have their medication, HbA1c, BMI, BP and cholesterol reviewed at 3, 6 and 12 months. </vt:lpstr>
      <vt:lpstr>Where to get dashboard data An MS teams area has been set up with information about the NW London Diabetes Enhanced Service.   </vt:lpstr>
      <vt:lpstr>Appendix 5: KDS Updates </vt:lpstr>
      <vt:lpstr>Know Diabetes Service NHS Login goes live</vt:lpstr>
      <vt:lpstr>Over 20,000 patients across NW London now have a NHS Know Diabetes Service account</vt:lpstr>
      <vt:lpstr>How do I code my patients that have a KDS account?</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santosh ofori-yeboah</dc:creator>
  <cp:keywords>Diabetes Update</cp:keywords>
  <cp:lastModifiedBy>Santosh Springer</cp:lastModifiedBy>
  <cp:revision>87</cp:revision>
  <dcterms:created xsi:type="dcterms:W3CDTF">2021-05-11T15:23:49Z</dcterms:created>
  <dcterms:modified xsi:type="dcterms:W3CDTF">2023-10-10T17:31:32Z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0x010100BD968304CBCCEF42A3EDD71A17FF4BB3</vt:lpwstr>
  </property>
  <property fmtid="{D5CDD505-2E9C-101B-9397-08002B2CF9AE}" pid="3" name="MediaServiceImageTags">
    <vt:lpwstr/>
  </property>
</Properties>
</file>