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omments/modernComment_101_DBE8B843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</p:sldIdLst>
  <p:sldSz cx="7556500" cy="10693400"/>
  <p:notesSz cx="6669088" cy="9753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DF03901-C870-EED0-6383-5FEBD93E227B}" name="HARMAN, Grace (LONDON AMBULANCE SERVICE NHS TRUST)" initials="HT" userId="S::grace.harman1@nhs.net::cd55cdea-24d6-441a-a07a-b72c44685c95" providerId="AD"/>
  <p188:author id="{16925320-F078-0FFE-DA68-B7968173F58C}" name="HARTLEY, Stephanie (NHS WEST AND NORTH LONDON ICB - W2U3Z)" initials="HW" userId="S::stephanie.hartley4@nhs.net::5610c4fa-9965-4f0d-a720-4ec7b73961ae" providerId="AD"/>
  <p188:author id="{45B52ED8-1715-C808-9B10-B6330DADBA0E}" name="ISAACS, Karla (LONDON AMBULANCE SERVICE NHS TRUST)" initials="IT" userId="S::karla.isaacs@nhs.net::3df84a22-f608-4a85-878f-9a30a3af01b6" providerId="AD"/>
  <p188:author id="{1B0D06EC-600D-6F86-B4B7-A1CEB7EC85AB}" name="MURPHY-JONES, Georgina (LONDON AMBULANCE SERVICE NHS TRUST)" initials="MT" userId="S::georgina.murphy-jones@nhs.net::40eaa878-280e-4c9d-a624-bb5354600dc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BA12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03D496-6147-9339-F1B7-527D2B3E7163}" v="49" dt="2026-04-23T13:46:46.678"/>
    <p1510:client id="{A14DF456-321C-1224-9029-3C79165AA0A9}" v="2" dt="2026-04-23T14:42:35.90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3330" y="28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omments/modernComment_101_DBE8B84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BA558D5-5355-44BB-BD0C-65C2B02EF535}" authorId="{1B0D06EC-600D-6F86-B4B7-A1CEB7EC85AB}" status="resolved" created="2026-04-20T12:45:59.942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689461827" sldId="257"/>
      <ac:spMk id="24" creationId="{72C8E735-A79F-DB6C-82A4-095992190300}"/>
      <ac:txMk cp="70" len="14">
        <ac:context len="160" hash="2072493295"/>
      </ac:txMk>
    </ac:txMkLst>
    <p188:pos x="3778250" y="531795"/>
    <p188:replyLst>
      <p188:reply id="{D30BAD18-AA14-467F-9EFD-95CD2C630551}" authorId="{16925320-F078-0FFE-DA68-B7968173F58C}" created="2026-04-20T13:13:06.874">
        <p188:txBody>
          <a:bodyPr/>
          <a:lstStyle/>
          <a:p>
            <a:r>
              <a:rPr lang="en-US"/>
              <a:t>not sure what you mean here? </a:t>
            </a:r>
          </a:p>
        </p188:txBody>
      </p188:reply>
      <p188:reply id="{1AAC2C2F-029F-4781-8705-40A5ADA5BD4B}" authorId="{1B0D06EC-600D-6F86-B4B7-A1CEB7EC85AB}" created="2026-04-20T18:18:49.654">
        <p188:txBody>
          <a:bodyPr/>
          <a:lstStyle/>
          <a:p>
            <a:r>
              <a:rPr lang="en-GB"/>
              <a:t>Sorry - not clear! Fenella wanted us to change the name of SCDM - she received feedback that it put doctors off as SCDM means something in their world - as in they take all responsibilty, I can't quite recall. We settled on Senior Clinical Support - Consultant. But I Know we are so used to SCDM we keep using that</a:t>
            </a:r>
          </a:p>
        </p188:txBody>
      </p188:reply>
      <p188:reply id="{537CAB33-6DE5-4CDD-A986-80953BC659DA}" authorId="{1B0D06EC-600D-6F86-B4B7-A1CEB7EC85AB}" created="2026-04-20T18:21:51.526">
        <p188:txBody>
          <a:bodyPr/>
          <a:lstStyle/>
          <a:p>
            <a:r>
              <a:rPr lang="en-GB"/>
              <a:t>I have changed it but agree it reads odd, see what you think [@HARTLEY, Stephanie (NHS WEST AND NORTH LONDON ICB - W2U3Z)] </a:t>
            </a:r>
          </a:p>
        </p188:txBody>
      </p188:reply>
      <p188:reply id="{5C5A206C-2A4C-47C2-8698-A7044B4CA55A}" authorId="{16925320-F078-0FFE-DA68-B7968173F58C}" created="2026-04-21T09:57:36.807">
        <p188:txBody>
          <a:bodyPr/>
          <a:lstStyle/>
          <a:p>
            <a:r>
              <a:rPr lang="en-US"/>
              <a:t>Ok - it looks wierd but if thats what fenella wants then thats fine!</a:t>
            </a:r>
          </a:p>
        </p188:txBody>
      </p188:reply>
    </p188:replyLst>
    <p188:txBody>
      <a:bodyPr/>
      <a:lstStyle/>
      <a:p>
        <a:r>
          <a:rPr lang="en-GB"/>
          <a:t>support role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6-04-21T09:57:39.057" authorId="{16925320-F078-0FFE-DA68-B7968173F58C}"/>
          </p223:rxn>
        </p223:reactions>
      </p:ext>
    </p188:extLst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2" y="0"/>
                </a:moveTo>
                <a:lnTo>
                  <a:pt x="0" y="0"/>
                </a:lnTo>
                <a:lnTo>
                  <a:pt x="0" y="10692003"/>
                </a:lnTo>
                <a:lnTo>
                  <a:pt x="7559992" y="10692003"/>
                </a:lnTo>
                <a:lnTo>
                  <a:pt x="7559992" y="0"/>
                </a:lnTo>
                <a:close/>
              </a:path>
            </a:pathLst>
          </a:custGeom>
          <a:solidFill>
            <a:srgbClr val="FDBA1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99047" y="199059"/>
            <a:ext cx="7162165" cy="10293985"/>
          </a:xfrm>
          <a:custGeom>
            <a:avLst/>
            <a:gdLst/>
            <a:ahLst/>
            <a:cxnLst/>
            <a:rect l="l" t="t" r="r" b="b"/>
            <a:pathLst>
              <a:path w="7162165" h="10293985">
                <a:moveTo>
                  <a:pt x="0" y="10293896"/>
                </a:moveTo>
                <a:lnTo>
                  <a:pt x="7161898" y="10293896"/>
                </a:lnTo>
                <a:lnTo>
                  <a:pt x="7161898" y="0"/>
                </a:lnTo>
                <a:lnTo>
                  <a:pt x="0" y="0"/>
                </a:lnTo>
                <a:lnTo>
                  <a:pt x="0" y="10293896"/>
                </a:lnTo>
                <a:close/>
              </a:path>
            </a:pathLst>
          </a:custGeom>
          <a:ln w="381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360055" y="3232048"/>
            <a:ext cx="4975225" cy="1994535"/>
          </a:xfrm>
          <a:custGeom>
            <a:avLst/>
            <a:gdLst/>
            <a:ahLst/>
            <a:cxnLst/>
            <a:rect l="l" t="t" r="r" b="b"/>
            <a:pathLst>
              <a:path w="4975225" h="1994535">
                <a:moveTo>
                  <a:pt x="4974894" y="0"/>
                </a:moveTo>
                <a:lnTo>
                  <a:pt x="0" y="0"/>
                </a:lnTo>
                <a:lnTo>
                  <a:pt x="0" y="1994179"/>
                </a:lnTo>
                <a:lnTo>
                  <a:pt x="4974894" y="1994179"/>
                </a:lnTo>
                <a:lnTo>
                  <a:pt x="49748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360055" y="3232048"/>
            <a:ext cx="4975225" cy="1994535"/>
          </a:xfrm>
          <a:custGeom>
            <a:avLst/>
            <a:gdLst/>
            <a:ahLst/>
            <a:cxnLst/>
            <a:rect l="l" t="t" r="r" b="b"/>
            <a:pathLst>
              <a:path w="4975225" h="1994535">
                <a:moveTo>
                  <a:pt x="0" y="1994179"/>
                </a:moveTo>
                <a:lnTo>
                  <a:pt x="4974894" y="1994179"/>
                </a:lnTo>
                <a:lnTo>
                  <a:pt x="4974894" y="0"/>
                </a:lnTo>
                <a:lnTo>
                  <a:pt x="0" y="0"/>
                </a:lnTo>
                <a:lnTo>
                  <a:pt x="0" y="1994179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mailto:londamb.nwlicc@nhs.net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emf"/><Relationship Id="rId7" Type="http://schemas.openxmlformats.org/officeDocument/2006/relationships/hyperlink" Target="https://nhs.sharepoint.com/:b:/s/msteams_73e863-SLT/IQDbNPmY6UN2RZOB4D5Y9N6LAQP_8NAggts7-6wxNLYvRNM?e=6oCRiu" TargetMode="External"/><Relationship Id="rId2" Type="http://schemas.microsoft.com/office/2018/10/relationships/comments" Target="../comments/modernComment_101_DBE8B843.xml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londamb.nwlicc@nhs.net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3.png"/><Relationship Id="rId9" Type="http://schemas.openxmlformats.org/officeDocument/2006/relationships/hyperlink" Target="https://nhs.sharepoint.com/:b:/s/msteams_73e863-SLT/IQAld0e8GScdTZmbGUR_sgZjAWcwrhK8GfqFtnxX1e4ArPY?e=2x5WC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F073D1-153E-B6EA-FC0D-D0C6824158E7}"/>
              </a:ext>
            </a:extLst>
          </p:cNvPr>
          <p:cNvSpPr/>
          <p:nvPr/>
        </p:nvSpPr>
        <p:spPr>
          <a:xfrm>
            <a:off x="944016" y="2752483"/>
            <a:ext cx="6488461" cy="2593298"/>
          </a:xfrm>
          <a:prstGeom prst="rect">
            <a:avLst/>
          </a:prstGeom>
          <a:solidFill>
            <a:srgbClr val="FDBA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9D42496-EE33-F3DB-4513-DF054FC7E3DF}"/>
              </a:ext>
            </a:extLst>
          </p:cNvPr>
          <p:cNvSpPr/>
          <p:nvPr/>
        </p:nvSpPr>
        <p:spPr>
          <a:xfrm rot="21161305">
            <a:off x="244543" y="577223"/>
            <a:ext cx="1882484" cy="1057937"/>
          </a:xfrm>
          <a:prstGeom prst="rect">
            <a:avLst/>
          </a:prstGeom>
          <a:solidFill>
            <a:schemeClr val="bg1">
              <a:alpha val="3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C6B60ABA-7423-6DEA-508B-7490315E05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878" y="22576"/>
            <a:ext cx="2081949" cy="182135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7" name="object 17"/>
          <p:cNvSpPr txBox="1"/>
          <p:nvPr/>
        </p:nvSpPr>
        <p:spPr>
          <a:xfrm>
            <a:off x="5331349" y="1670027"/>
            <a:ext cx="2200656" cy="258404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marL="12700">
              <a:spcBef>
                <a:spcPts val="95"/>
              </a:spcBef>
            </a:pPr>
            <a:r>
              <a:rPr lang="en-GB" sz="1600" b="1">
                <a:solidFill>
                  <a:srgbClr val="231F20"/>
                </a:solidFill>
                <a:latin typeface="Calibri"/>
                <a:ea typeface="Calibri"/>
                <a:cs typeface="Frutiger LT Std 57 Cn"/>
              </a:rPr>
              <a:t>Monday to Sunday 8-8 </a:t>
            </a:r>
            <a:endParaRPr lang="en-US">
              <a:latin typeface="Calibri"/>
              <a:ea typeface="Calibri"/>
              <a:cs typeface="Calibri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-44953" y="519379"/>
            <a:ext cx="7599361" cy="10211459"/>
            <a:chOff x="20026" y="480542"/>
            <a:chExt cx="7599361" cy="10211459"/>
          </a:xfrm>
        </p:grpSpPr>
        <p:sp>
          <p:nvSpPr>
            <p:cNvPr id="19" name="object 19"/>
            <p:cNvSpPr/>
            <p:nvPr/>
          </p:nvSpPr>
          <p:spPr>
            <a:xfrm>
              <a:off x="5753220" y="480542"/>
              <a:ext cx="1338841" cy="1162049"/>
            </a:xfrm>
            <a:custGeom>
              <a:avLst/>
              <a:gdLst/>
              <a:ahLst/>
              <a:cxnLst/>
              <a:rect l="l" t="t" r="r" b="b"/>
              <a:pathLst>
                <a:path w="1600834" h="1529714">
                  <a:moveTo>
                    <a:pt x="189166" y="12204"/>
                  </a:moveTo>
                  <a:lnTo>
                    <a:pt x="0" y="12204"/>
                  </a:lnTo>
                  <a:lnTo>
                    <a:pt x="0" y="722083"/>
                  </a:lnTo>
                  <a:lnTo>
                    <a:pt x="189166" y="722083"/>
                  </a:lnTo>
                  <a:lnTo>
                    <a:pt x="189166" y="12204"/>
                  </a:lnTo>
                  <a:close/>
                </a:path>
                <a:path w="1600834" h="1529714">
                  <a:moveTo>
                    <a:pt x="922426" y="705815"/>
                  </a:moveTo>
                  <a:lnTo>
                    <a:pt x="915606" y="595236"/>
                  </a:lnTo>
                  <a:lnTo>
                    <a:pt x="915530" y="593940"/>
                  </a:lnTo>
                  <a:lnTo>
                    <a:pt x="913282" y="557326"/>
                  </a:lnTo>
                  <a:lnTo>
                    <a:pt x="872464" y="571639"/>
                  </a:lnTo>
                  <a:lnTo>
                    <a:pt x="828611" y="583272"/>
                  </a:lnTo>
                  <a:lnTo>
                    <a:pt x="782840" y="591083"/>
                  </a:lnTo>
                  <a:lnTo>
                    <a:pt x="736320" y="593940"/>
                  </a:lnTo>
                  <a:lnTo>
                    <a:pt x="686422" y="590042"/>
                  </a:lnTo>
                  <a:lnTo>
                    <a:pt x="640930" y="578573"/>
                  </a:lnTo>
                  <a:lnTo>
                    <a:pt x="600557" y="559892"/>
                  </a:lnTo>
                  <a:lnTo>
                    <a:pt x="565962" y="534327"/>
                  </a:lnTo>
                  <a:lnTo>
                    <a:pt x="537857" y="502221"/>
                  </a:lnTo>
                  <a:lnTo>
                    <a:pt x="516915" y="463943"/>
                  </a:lnTo>
                  <a:lnTo>
                    <a:pt x="503859" y="419811"/>
                  </a:lnTo>
                  <a:lnTo>
                    <a:pt x="499351" y="370192"/>
                  </a:lnTo>
                  <a:lnTo>
                    <a:pt x="503364" y="322364"/>
                  </a:lnTo>
                  <a:lnTo>
                    <a:pt x="515112" y="278511"/>
                  </a:lnTo>
                  <a:lnTo>
                    <a:pt x="534098" y="239369"/>
                  </a:lnTo>
                  <a:lnTo>
                    <a:pt x="559854" y="205701"/>
                  </a:lnTo>
                  <a:lnTo>
                    <a:pt x="591908" y="178219"/>
                  </a:lnTo>
                  <a:lnTo>
                    <a:pt x="629780" y="157670"/>
                  </a:lnTo>
                  <a:lnTo>
                    <a:pt x="672985" y="144805"/>
                  </a:lnTo>
                  <a:lnTo>
                    <a:pt x="721067" y="140347"/>
                  </a:lnTo>
                  <a:lnTo>
                    <a:pt x="768858" y="143421"/>
                  </a:lnTo>
                  <a:lnTo>
                    <a:pt x="815124" y="152679"/>
                  </a:lnTo>
                  <a:lnTo>
                    <a:pt x="860640" y="168236"/>
                  </a:lnTo>
                  <a:lnTo>
                    <a:pt x="906157" y="190182"/>
                  </a:lnTo>
                  <a:lnTo>
                    <a:pt x="911098" y="140347"/>
                  </a:lnTo>
                  <a:lnTo>
                    <a:pt x="921410" y="36614"/>
                  </a:lnTo>
                  <a:lnTo>
                    <a:pt x="869924" y="22313"/>
                  </a:lnTo>
                  <a:lnTo>
                    <a:pt x="817676" y="10680"/>
                  </a:lnTo>
                  <a:lnTo>
                    <a:pt x="764667" y="2870"/>
                  </a:lnTo>
                  <a:lnTo>
                    <a:pt x="710895" y="0"/>
                  </a:lnTo>
                  <a:lnTo>
                    <a:pt x="661733" y="1892"/>
                  </a:lnTo>
                  <a:lnTo>
                    <a:pt x="614705" y="7543"/>
                  </a:lnTo>
                  <a:lnTo>
                    <a:pt x="570014" y="16967"/>
                  </a:lnTo>
                  <a:lnTo>
                    <a:pt x="527939" y="30162"/>
                  </a:lnTo>
                  <a:lnTo>
                    <a:pt x="488708" y="47142"/>
                  </a:lnTo>
                  <a:lnTo>
                    <a:pt x="452564" y="67894"/>
                  </a:lnTo>
                  <a:lnTo>
                    <a:pt x="419760" y="92430"/>
                  </a:lnTo>
                  <a:lnTo>
                    <a:pt x="390537" y="120738"/>
                  </a:lnTo>
                  <a:lnTo>
                    <a:pt x="365137" y="152844"/>
                  </a:lnTo>
                  <a:lnTo>
                    <a:pt x="343814" y="188734"/>
                  </a:lnTo>
                  <a:lnTo>
                    <a:pt x="326796" y="228409"/>
                  </a:lnTo>
                  <a:lnTo>
                    <a:pt x="314337" y="271881"/>
                  </a:lnTo>
                  <a:lnTo>
                    <a:pt x="306692" y="319138"/>
                  </a:lnTo>
                  <a:lnTo>
                    <a:pt x="304088" y="370192"/>
                  </a:lnTo>
                  <a:lnTo>
                    <a:pt x="307340" y="425119"/>
                  </a:lnTo>
                  <a:lnTo>
                    <a:pt x="316750" y="474903"/>
                  </a:lnTo>
                  <a:lnTo>
                    <a:pt x="331762" y="519747"/>
                  </a:lnTo>
                  <a:lnTo>
                    <a:pt x="350608" y="557326"/>
                  </a:lnTo>
                  <a:lnTo>
                    <a:pt x="376453" y="595236"/>
                  </a:lnTo>
                  <a:lnTo>
                    <a:pt x="405028" y="626224"/>
                  </a:lnTo>
                  <a:lnTo>
                    <a:pt x="437057" y="652932"/>
                  </a:lnTo>
                  <a:lnTo>
                    <a:pt x="471970" y="675525"/>
                  </a:lnTo>
                  <a:lnTo>
                    <a:pt x="509244" y="694194"/>
                  </a:lnTo>
                  <a:lnTo>
                    <a:pt x="548322" y="709079"/>
                  </a:lnTo>
                  <a:lnTo>
                    <a:pt x="588683" y="720369"/>
                  </a:lnTo>
                  <a:lnTo>
                    <a:pt x="629754" y="728218"/>
                  </a:lnTo>
                  <a:lnTo>
                    <a:pt x="671004" y="732802"/>
                  </a:lnTo>
                  <a:lnTo>
                    <a:pt x="711911" y="734288"/>
                  </a:lnTo>
                  <a:lnTo>
                    <a:pt x="777976" y="731710"/>
                  </a:lnTo>
                  <a:lnTo>
                    <a:pt x="833183" y="725017"/>
                  </a:lnTo>
                  <a:lnTo>
                    <a:pt x="880376" y="715848"/>
                  </a:lnTo>
                  <a:lnTo>
                    <a:pt x="922426" y="705815"/>
                  </a:lnTo>
                  <a:close/>
                </a:path>
                <a:path w="1600834" h="1529714">
                  <a:moveTo>
                    <a:pt x="1600771" y="795185"/>
                  </a:moveTo>
                  <a:lnTo>
                    <a:pt x="0" y="795185"/>
                  </a:lnTo>
                  <a:lnTo>
                    <a:pt x="0" y="1529461"/>
                  </a:lnTo>
                  <a:lnTo>
                    <a:pt x="1600771" y="1529461"/>
                  </a:lnTo>
                  <a:lnTo>
                    <a:pt x="1600771" y="795185"/>
                  </a:lnTo>
                  <a:close/>
                </a:path>
                <a:path w="1600834" h="1529714">
                  <a:moveTo>
                    <a:pt x="1600771" y="705815"/>
                  </a:moveTo>
                  <a:lnTo>
                    <a:pt x="1593951" y="595236"/>
                  </a:lnTo>
                  <a:lnTo>
                    <a:pt x="1593862" y="593940"/>
                  </a:lnTo>
                  <a:lnTo>
                    <a:pt x="1591614" y="557326"/>
                  </a:lnTo>
                  <a:lnTo>
                    <a:pt x="1550797" y="571639"/>
                  </a:lnTo>
                  <a:lnTo>
                    <a:pt x="1506943" y="583272"/>
                  </a:lnTo>
                  <a:lnTo>
                    <a:pt x="1461185" y="591083"/>
                  </a:lnTo>
                  <a:lnTo>
                    <a:pt x="1414665" y="593940"/>
                  </a:lnTo>
                  <a:lnTo>
                    <a:pt x="1364767" y="590042"/>
                  </a:lnTo>
                  <a:lnTo>
                    <a:pt x="1319276" y="578573"/>
                  </a:lnTo>
                  <a:lnTo>
                    <a:pt x="1278902" y="559892"/>
                  </a:lnTo>
                  <a:lnTo>
                    <a:pt x="1244307" y="534327"/>
                  </a:lnTo>
                  <a:lnTo>
                    <a:pt x="1216202" y="502221"/>
                  </a:lnTo>
                  <a:lnTo>
                    <a:pt x="1195260" y="463943"/>
                  </a:lnTo>
                  <a:lnTo>
                    <a:pt x="1182204" y="419811"/>
                  </a:lnTo>
                  <a:lnTo>
                    <a:pt x="1177696" y="370192"/>
                  </a:lnTo>
                  <a:lnTo>
                    <a:pt x="1181709" y="322364"/>
                  </a:lnTo>
                  <a:lnTo>
                    <a:pt x="1193457" y="278511"/>
                  </a:lnTo>
                  <a:lnTo>
                    <a:pt x="1212443" y="239369"/>
                  </a:lnTo>
                  <a:lnTo>
                    <a:pt x="1238199" y="205701"/>
                  </a:lnTo>
                  <a:lnTo>
                    <a:pt x="1270254" y="178219"/>
                  </a:lnTo>
                  <a:lnTo>
                    <a:pt x="1308125" y="157670"/>
                  </a:lnTo>
                  <a:lnTo>
                    <a:pt x="1351330" y="144805"/>
                  </a:lnTo>
                  <a:lnTo>
                    <a:pt x="1399400" y="140347"/>
                  </a:lnTo>
                  <a:lnTo>
                    <a:pt x="1447190" y="143421"/>
                  </a:lnTo>
                  <a:lnTo>
                    <a:pt x="1493469" y="152679"/>
                  </a:lnTo>
                  <a:lnTo>
                    <a:pt x="1538986" y="168236"/>
                  </a:lnTo>
                  <a:lnTo>
                    <a:pt x="1584502" y="190182"/>
                  </a:lnTo>
                  <a:lnTo>
                    <a:pt x="1589443" y="140347"/>
                  </a:lnTo>
                  <a:lnTo>
                    <a:pt x="1599755" y="36614"/>
                  </a:lnTo>
                  <a:lnTo>
                    <a:pt x="1548269" y="22313"/>
                  </a:lnTo>
                  <a:lnTo>
                    <a:pt x="1496009" y="10680"/>
                  </a:lnTo>
                  <a:lnTo>
                    <a:pt x="1442999" y="2870"/>
                  </a:lnTo>
                  <a:lnTo>
                    <a:pt x="1389240" y="0"/>
                  </a:lnTo>
                  <a:lnTo>
                    <a:pt x="1340078" y="1892"/>
                  </a:lnTo>
                  <a:lnTo>
                    <a:pt x="1293050" y="7543"/>
                  </a:lnTo>
                  <a:lnTo>
                    <a:pt x="1248359" y="16967"/>
                  </a:lnTo>
                  <a:lnTo>
                    <a:pt x="1206284" y="30162"/>
                  </a:lnTo>
                  <a:lnTo>
                    <a:pt x="1167053" y="47142"/>
                  </a:lnTo>
                  <a:lnTo>
                    <a:pt x="1130909" y="67894"/>
                  </a:lnTo>
                  <a:lnTo>
                    <a:pt x="1098105" y="92430"/>
                  </a:lnTo>
                  <a:lnTo>
                    <a:pt x="1068882" y="120738"/>
                  </a:lnTo>
                  <a:lnTo>
                    <a:pt x="1043482" y="152844"/>
                  </a:lnTo>
                  <a:lnTo>
                    <a:pt x="1022159" y="188734"/>
                  </a:lnTo>
                  <a:lnTo>
                    <a:pt x="1005141" y="228409"/>
                  </a:lnTo>
                  <a:lnTo>
                    <a:pt x="992682" y="271881"/>
                  </a:lnTo>
                  <a:lnTo>
                    <a:pt x="985037" y="319138"/>
                  </a:lnTo>
                  <a:lnTo>
                    <a:pt x="982433" y="370192"/>
                  </a:lnTo>
                  <a:lnTo>
                    <a:pt x="985685" y="425119"/>
                  </a:lnTo>
                  <a:lnTo>
                    <a:pt x="995095" y="474903"/>
                  </a:lnTo>
                  <a:lnTo>
                    <a:pt x="1010107" y="519747"/>
                  </a:lnTo>
                  <a:lnTo>
                    <a:pt x="1028954" y="557326"/>
                  </a:lnTo>
                  <a:lnTo>
                    <a:pt x="1054798" y="595236"/>
                  </a:lnTo>
                  <a:lnTo>
                    <a:pt x="1083373" y="626224"/>
                  </a:lnTo>
                  <a:lnTo>
                    <a:pt x="1115402" y="652932"/>
                  </a:lnTo>
                  <a:lnTo>
                    <a:pt x="1150315" y="675525"/>
                  </a:lnTo>
                  <a:lnTo>
                    <a:pt x="1187589" y="694194"/>
                  </a:lnTo>
                  <a:lnTo>
                    <a:pt x="1226667" y="709079"/>
                  </a:lnTo>
                  <a:lnTo>
                    <a:pt x="1267028" y="720369"/>
                  </a:lnTo>
                  <a:lnTo>
                    <a:pt x="1308100" y="728218"/>
                  </a:lnTo>
                  <a:lnTo>
                    <a:pt x="1349349" y="732802"/>
                  </a:lnTo>
                  <a:lnTo>
                    <a:pt x="1390256" y="734288"/>
                  </a:lnTo>
                  <a:lnTo>
                    <a:pt x="1456321" y="731710"/>
                  </a:lnTo>
                  <a:lnTo>
                    <a:pt x="1511528" y="725017"/>
                  </a:lnTo>
                  <a:lnTo>
                    <a:pt x="1558721" y="715848"/>
                  </a:lnTo>
                  <a:lnTo>
                    <a:pt x="1600771" y="705815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884160" y="1146940"/>
              <a:ext cx="1076960" cy="449580"/>
            </a:xfrm>
            <a:custGeom>
              <a:avLst/>
              <a:gdLst/>
              <a:ahLst/>
              <a:cxnLst/>
              <a:rect l="l" t="t" r="r" b="b"/>
              <a:pathLst>
                <a:path w="1076959" h="449580">
                  <a:moveTo>
                    <a:pt x="82511" y="30645"/>
                  </a:moveTo>
                  <a:lnTo>
                    <a:pt x="0" y="30645"/>
                  </a:lnTo>
                  <a:lnTo>
                    <a:pt x="0" y="442036"/>
                  </a:lnTo>
                  <a:lnTo>
                    <a:pt x="82511" y="442036"/>
                  </a:lnTo>
                  <a:lnTo>
                    <a:pt x="82511" y="261683"/>
                  </a:lnTo>
                  <a:lnTo>
                    <a:pt x="330047" y="261683"/>
                  </a:lnTo>
                  <a:lnTo>
                    <a:pt x="330047" y="196850"/>
                  </a:lnTo>
                  <a:lnTo>
                    <a:pt x="82511" y="196850"/>
                  </a:lnTo>
                  <a:lnTo>
                    <a:pt x="82511" y="30645"/>
                  </a:lnTo>
                  <a:close/>
                </a:path>
                <a:path w="1076959" h="449580">
                  <a:moveTo>
                    <a:pt x="330047" y="261683"/>
                  </a:moveTo>
                  <a:lnTo>
                    <a:pt x="247535" y="261683"/>
                  </a:lnTo>
                  <a:lnTo>
                    <a:pt x="247535" y="442036"/>
                  </a:lnTo>
                  <a:lnTo>
                    <a:pt x="330047" y="442036"/>
                  </a:lnTo>
                  <a:lnTo>
                    <a:pt x="330047" y="261683"/>
                  </a:lnTo>
                  <a:close/>
                </a:path>
                <a:path w="1076959" h="449580">
                  <a:moveTo>
                    <a:pt x="330047" y="30645"/>
                  </a:moveTo>
                  <a:lnTo>
                    <a:pt x="247535" y="30645"/>
                  </a:lnTo>
                  <a:lnTo>
                    <a:pt x="247535" y="196850"/>
                  </a:lnTo>
                  <a:lnTo>
                    <a:pt x="330047" y="196850"/>
                  </a:lnTo>
                  <a:lnTo>
                    <a:pt x="330047" y="30645"/>
                  </a:lnTo>
                  <a:close/>
                </a:path>
                <a:path w="1076959" h="449580">
                  <a:moveTo>
                    <a:pt x="497420" y="138506"/>
                  </a:moveTo>
                  <a:lnTo>
                    <a:pt x="418452" y="138506"/>
                  </a:lnTo>
                  <a:lnTo>
                    <a:pt x="418452" y="330047"/>
                  </a:lnTo>
                  <a:lnTo>
                    <a:pt x="424472" y="377531"/>
                  </a:lnTo>
                  <a:lnTo>
                    <a:pt x="443055" y="415220"/>
                  </a:lnTo>
                  <a:lnTo>
                    <a:pt x="475137" y="440122"/>
                  </a:lnTo>
                  <a:lnTo>
                    <a:pt x="521589" y="449110"/>
                  </a:lnTo>
                  <a:lnTo>
                    <a:pt x="551161" y="445702"/>
                  </a:lnTo>
                  <a:lnTo>
                    <a:pt x="577802" y="435995"/>
                  </a:lnTo>
                  <a:lnTo>
                    <a:pt x="601238" y="420761"/>
                  </a:lnTo>
                  <a:lnTo>
                    <a:pt x="621195" y="400773"/>
                  </a:lnTo>
                  <a:lnTo>
                    <a:pt x="697230" y="400773"/>
                  </a:lnTo>
                  <a:lnTo>
                    <a:pt x="697230" y="387807"/>
                  </a:lnTo>
                  <a:lnTo>
                    <a:pt x="548703" y="387807"/>
                  </a:lnTo>
                  <a:lnTo>
                    <a:pt x="519307" y="379400"/>
                  </a:lnTo>
                  <a:lnTo>
                    <a:pt x="504055" y="358120"/>
                  </a:lnTo>
                  <a:lnTo>
                    <a:pt x="498340" y="330047"/>
                  </a:lnTo>
                  <a:lnTo>
                    <a:pt x="498306" y="329878"/>
                  </a:lnTo>
                  <a:lnTo>
                    <a:pt x="497420" y="300583"/>
                  </a:lnTo>
                  <a:lnTo>
                    <a:pt x="497420" y="138506"/>
                  </a:lnTo>
                  <a:close/>
                </a:path>
                <a:path w="1076959" h="449580">
                  <a:moveTo>
                    <a:pt x="697230" y="400773"/>
                  </a:moveTo>
                  <a:lnTo>
                    <a:pt x="622376" y="400773"/>
                  </a:lnTo>
                  <a:lnTo>
                    <a:pt x="622376" y="442036"/>
                  </a:lnTo>
                  <a:lnTo>
                    <a:pt x="697230" y="442036"/>
                  </a:lnTo>
                  <a:lnTo>
                    <a:pt x="697230" y="400773"/>
                  </a:lnTo>
                  <a:close/>
                </a:path>
                <a:path w="1076959" h="449580">
                  <a:moveTo>
                    <a:pt x="697230" y="138506"/>
                  </a:moveTo>
                  <a:lnTo>
                    <a:pt x="618248" y="138506"/>
                  </a:lnTo>
                  <a:lnTo>
                    <a:pt x="618248" y="287032"/>
                  </a:lnTo>
                  <a:lnTo>
                    <a:pt x="615422" y="319189"/>
                  </a:lnTo>
                  <a:lnTo>
                    <a:pt x="604916" y="352007"/>
                  </a:lnTo>
                  <a:lnTo>
                    <a:pt x="583690" y="377531"/>
                  </a:lnTo>
                  <a:lnTo>
                    <a:pt x="548703" y="387807"/>
                  </a:lnTo>
                  <a:lnTo>
                    <a:pt x="697230" y="387807"/>
                  </a:lnTo>
                  <a:lnTo>
                    <a:pt x="697230" y="138506"/>
                  </a:lnTo>
                  <a:close/>
                </a:path>
                <a:path w="1076959" h="449580">
                  <a:moveTo>
                    <a:pt x="1042708" y="404901"/>
                  </a:moveTo>
                  <a:lnTo>
                    <a:pt x="856348" y="404901"/>
                  </a:lnTo>
                  <a:lnTo>
                    <a:pt x="875873" y="425487"/>
                  </a:lnTo>
                  <a:lnTo>
                    <a:pt x="898936" y="439164"/>
                  </a:lnTo>
                  <a:lnTo>
                    <a:pt x="923987" y="446761"/>
                  </a:lnTo>
                  <a:lnTo>
                    <a:pt x="949477" y="449110"/>
                  </a:lnTo>
                  <a:lnTo>
                    <a:pt x="998473" y="440476"/>
                  </a:lnTo>
                  <a:lnTo>
                    <a:pt x="1034514" y="416821"/>
                  </a:lnTo>
                  <a:lnTo>
                    <a:pt x="1042708" y="404901"/>
                  </a:lnTo>
                  <a:close/>
                </a:path>
                <a:path w="1076959" h="449580">
                  <a:moveTo>
                    <a:pt x="857529" y="0"/>
                  </a:moveTo>
                  <a:lnTo>
                    <a:pt x="778560" y="0"/>
                  </a:lnTo>
                  <a:lnTo>
                    <a:pt x="778560" y="442036"/>
                  </a:lnTo>
                  <a:lnTo>
                    <a:pt x="855179" y="442036"/>
                  </a:lnTo>
                  <a:lnTo>
                    <a:pt x="855179" y="404901"/>
                  </a:lnTo>
                  <a:lnTo>
                    <a:pt x="1042708" y="404901"/>
                  </a:lnTo>
                  <a:lnTo>
                    <a:pt x="1054459" y="387807"/>
                  </a:lnTo>
                  <a:lnTo>
                    <a:pt x="927671" y="387807"/>
                  </a:lnTo>
                  <a:lnTo>
                    <a:pt x="894677" y="378479"/>
                  </a:lnTo>
                  <a:lnTo>
                    <a:pt x="873229" y="354730"/>
                  </a:lnTo>
                  <a:lnTo>
                    <a:pt x="861616" y="322913"/>
                  </a:lnTo>
                  <a:lnTo>
                    <a:pt x="858126" y="289382"/>
                  </a:lnTo>
                  <a:lnTo>
                    <a:pt x="861961" y="257125"/>
                  </a:lnTo>
                  <a:lnTo>
                    <a:pt x="862049" y="256380"/>
                  </a:lnTo>
                  <a:lnTo>
                    <a:pt x="874482" y="225147"/>
                  </a:lnTo>
                  <a:lnTo>
                    <a:pt x="896418" y="201869"/>
                  </a:lnTo>
                  <a:lnTo>
                    <a:pt x="928852" y="192735"/>
                  </a:lnTo>
                  <a:lnTo>
                    <a:pt x="1055365" y="192735"/>
                  </a:lnTo>
                  <a:lnTo>
                    <a:pt x="1044643" y="177406"/>
                  </a:lnTo>
                  <a:lnTo>
                    <a:pt x="857529" y="177406"/>
                  </a:lnTo>
                  <a:lnTo>
                    <a:pt x="857529" y="0"/>
                  </a:lnTo>
                  <a:close/>
                </a:path>
                <a:path w="1076959" h="449580">
                  <a:moveTo>
                    <a:pt x="1055365" y="192735"/>
                  </a:moveTo>
                  <a:lnTo>
                    <a:pt x="928852" y="192735"/>
                  </a:lnTo>
                  <a:lnTo>
                    <a:pt x="960703" y="202117"/>
                  </a:lnTo>
                  <a:lnTo>
                    <a:pt x="980787" y="225809"/>
                  </a:lnTo>
                  <a:lnTo>
                    <a:pt x="991258" y="257125"/>
                  </a:lnTo>
                  <a:lnTo>
                    <a:pt x="994270" y="289382"/>
                  </a:lnTo>
                  <a:lnTo>
                    <a:pt x="991158" y="322415"/>
                  </a:lnTo>
                  <a:lnTo>
                    <a:pt x="980420" y="354287"/>
                  </a:lnTo>
                  <a:lnTo>
                    <a:pt x="959958" y="378312"/>
                  </a:lnTo>
                  <a:lnTo>
                    <a:pt x="927671" y="387807"/>
                  </a:lnTo>
                  <a:lnTo>
                    <a:pt x="1054459" y="387807"/>
                  </a:lnTo>
                  <a:lnTo>
                    <a:pt x="1058788" y="381509"/>
                  </a:lnTo>
                  <a:lnTo>
                    <a:pt x="1072481" y="337907"/>
                  </a:lnTo>
                  <a:lnTo>
                    <a:pt x="1076782" y="289382"/>
                  </a:lnTo>
                  <a:lnTo>
                    <a:pt x="1072481" y="240817"/>
                  </a:lnTo>
                  <a:lnTo>
                    <a:pt x="1058788" y="197628"/>
                  </a:lnTo>
                  <a:lnTo>
                    <a:pt x="1055365" y="192735"/>
                  </a:lnTo>
                  <a:close/>
                </a:path>
                <a:path w="1076959" h="449580">
                  <a:moveTo>
                    <a:pt x="949477" y="131432"/>
                  </a:moveTo>
                  <a:lnTo>
                    <a:pt x="920953" y="134554"/>
                  </a:lnTo>
                  <a:lnTo>
                    <a:pt x="896797" y="143589"/>
                  </a:lnTo>
                  <a:lnTo>
                    <a:pt x="876289" y="158039"/>
                  </a:lnTo>
                  <a:lnTo>
                    <a:pt x="858710" y="177406"/>
                  </a:lnTo>
                  <a:lnTo>
                    <a:pt x="1044643" y="177406"/>
                  </a:lnTo>
                  <a:lnTo>
                    <a:pt x="1034514" y="162927"/>
                  </a:lnTo>
                  <a:lnTo>
                    <a:pt x="998473" y="139824"/>
                  </a:lnTo>
                  <a:lnTo>
                    <a:pt x="949477" y="13143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49205" y="4856301"/>
              <a:ext cx="1570182" cy="5835700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0026" y="4244357"/>
              <a:ext cx="2525709" cy="6407061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D73479F5-FF88-1782-A4C2-471995C2CE80}"/>
              </a:ext>
            </a:extLst>
          </p:cNvPr>
          <p:cNvSpPr txBox="1"/>
          <p:nvPr/>
        </p:nvSpPr>
        <p:spPr>
          <a:xfrm>
            <a:off x="3973198" y="645672"/>
            <a:ext cx="18998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>
                <a:solidFill>
                  <a:schemeClr val="tx1"/>
                </a:solidFill>
              </a:rPr>
              <a:t>NWL</a:t>
            </a:r>
            <a:r>
              <a:rPr lang="en-GB" sz="2178" b="1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BD4115-39C3-6CB8-8AC0-E2FB4DBC7AD0}"/>
              </a:ext>
            </a:extLst>
          </p:cNvPr>
          <p:cNvSpPr txBox="1"/>
          <p:nvPr/>
        </p:nvSpPr>
        <p:spPr>
          <a:xfrm>
            <a:off x="434908" y="1936876"/>
            <a:ext cx="6992636" cy="35394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0" fontAlgn="base"/>
            <a:r>
              <a:rPr lang="en-GB" sz="1600" b="1" i="1" dirty="0"/>
              <a:t>What is North West London Integrated Care Coordination (ICC) Hub?</a:t>
            </a:r>
          </a:p>
          <a:p>
            <a:pPr rtl="0" fontAlgn="base"/>
            <a:endParaRPr lang="en-GB" sz="1600" b="1" dirty="0"/>
          </a:p>
          <a:p>
            <a:pPr marL="285750" indent="-285750" rtl="0" fontAlgn="base">
              <a:buFont typeface="Arial" panose="020B0604020202020204" pitchFamily="34" charset="0"/>
              <a:buChar char="•"/>
            </a:pPr>
            <a:r>
              <a:rPr lang="en-GB" sz="1600" dirty="0"/>
              <a:t>A </a:t>
            </a:r>
            <a:r>
              <a:rPr lang="en-GB" sz="1600" b="1" dirty="0"/>
              <a:t>single hub </a:t>
            </a:r>
            <a:r>
              <a:rPr lang="en-GB" sz="1600" dirty="0"/>
              <a:t>operating seven days a week across the system </a:t>
            </a:r>
            <a:r>
              <a:rPr lang="en-GB" sz="1600" b="1" dirty="0"/>
              <a:t>coordinating an Urgent and Emergency Care response </a:t>
            </a:r>
            <a:r>
              <a:rPr lang="en-GB" sz="1600" dirty="0"/>
              <a:t>for patients, driven by their condition. To deliver improved patient outcomes, reduce unnecessary conveyance to ED, optimise access to support in the community and reduce patient touchpoints between services.</a:t>
            </a:r>
            <a:endParaRPr lang="en-US" sz="1600" dirty="0"/>
          </a:p>
          <a:p>
            <a:pPr rtl="0" fontAlgn="base"/>
            <a:r>
              <a:rPr lang="en-US" sz="1600" dirty="0"/>
              <a:t>​</a:t>
            </a:r>
          </a:p>
          <a:p>
            <a:pPr marL="285750" indent="-285750" rtl="0" fontAlgn="base">
              <a:buFont typeface="Arial" panose="020B0604020202020204" pitchFamily="34" charset="0"/>
              <a:buChar char="•"/>
            </a:pPr>
            <a:r>
              <a:rPr lang="en-GB" sz="1600" dirty="0"/>
              <a:t>The Hub, hosted by London Ambulance Service, brings together an </a:t>
            </a:r>
            <a:r>
              <a:rPr lang="en-GB" sz="1600" b="1" dirty="0">
                <a:latin typeface="Calibri"/>
                <a:ea typeface="Calibri"/>
                <a:cs typeface="Calibri"/>
              </a:rPr>
              <a:t>Multidisciplinary Team</a:t>
            </a:r>
            <a:r>
              <a:rPr lang="en-GB" sz="1500" b="1" dirty="0">
                <a:latin typeface="Calibri"/>
                <a:ea typeface="Calibri"/>
                <a:cs typeface="Calibri"/>
              </a:rPr>
              <a:t> </a:t>
            </a:r>
            <a:r>
              <a:rPr lang="en-GB" sz="1600" dirty="0"/>
              <a:t>of senior clinical decision makers (Consultants, GPs, Advanced Paramedic Practitioners) providing rapid access to a </a:t>
            </a:r>
            <a:r>
              <a:rPr lang="en-GB" sz="1600" b="1" dirty="0"/>
              <a:t>remote clinical consultation, </a:t>
            </a:r>
            <a:r>
              <a:rPr lang="en-GB" sz="1600" dirty="0"/>
              <a:t>advice and guidance, identifying and coordinating the most appropriate service to meet the patient’s need.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1980ECC-AC1A-74A8-8917-8BA74B35C01A}"/>
              </a:ext>
            </a:extLst>
          </p:cNvPr>
          <p:cNvSpPr/>
          <p:nvPr/>
        </p:nvSpPr>
        <p:spPr>
          <a:xfrm>
            <a:off x="1484962" y="9657915"/>
            <a:ext cx="1195061" cy="338554"/>
          </a:xfrm>
          <a:prstGeom prst="rect">
            <a:avLst/>
          </a:prstGeom>
          <a:solidFill>
            <a:srgbClr val="FDBA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bject 28"/>
          <p:cNvSpPr/>
          <p:nvPr/>
        </p:nvSpPr>
        <p:spPr>
          <a:xfrm>
            <a:off x="1589175" y="10067626"/>
            <a:ext cx="1116330" cy="274955"/>
          </a:xfrm>
          <a:custGeom>
            <a:avLst/>
            <a:gdLst/>
            <a:ahLst/>
            <a:cxnLst/>
            <a:rect l="l" t="t" r="r" b="b"/>
            <a:pathLst>
              <a:path w="1116329" h="274954">
                <a:moveTo>
                  <a:pt x="999299" y="0"/>
                </a:moveTo>
                <a:lnTo>
                  <a:pt x="0" y="0"/>
                </a:lnTo>
                <a:lnTo>
                  <a:pt x="0" y="157759"/>
                </a:lnTo>
                <a:lnTo>
                  <a:pt x="9182" y="203238"/>
                </a:lnTo>
                <a:lnTo>
                  <a:pt x="34223" y="240377"/>
                </a:lnTo>
                <a:lnTo>
                  <a:pt x="71366" y="265417"/>
                </a:lnTo>
                <a:lnTo>
                  <a:pt x="116852" y="274599"/>
                </a:lnTo>
                <a:lnTo>
                  <a:pt x="1116139" y="274599"/>
                </a:lnTo>
                <a:lnTo>
                  <a:pt x="1116139" y="116852"/>
                </a:lnTo>
                <a:lnTo>
                  <a:pt x="1106957" y="71371"/>
                </a:lnTo>
                <a:lnTo>
                  <a:pt x="1081917" y="34228"/>
                </a:lnTo>
                <a:lnTo>
                  <a:pt x="1044778" y="9183"/>
                </a:lnTo>
                <a:lnTo>
                  <a:pt x="999299" y="0"/>
                </a:lnTo>
                <a:close/>
              </a:path>
            </a:pathLst>
          </a:custGeom>
          <a:solidFill>
            <a:srgbClr val="1A1A1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" name="object 3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562418" y="10059181"/>
            <a:ext cx="267995" cy="314947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8D27D056-603F-02CD-94CD-3FFD51345759}"/>
              </a:ext>
            </a:extLst>
          </p:cNvPr>
          <p:cNvGrpSpPr/>
          <p:nvPr/>
        </p:nvGrpSpPr>
        <p:grpSpPr>
          <a:xfrm>
            <a:off x="1589178" y="10004930"/>
            <a:ext cx="1371712" cy="387005"/>
            <a:chOff x="1499273" y="9914996"/>
            <a:chExt cx="1371712" cy="387005"/>
          </a:xfrm>
        </p:grpSpPr>
        <p:pic>
          <p:nvPicPr>
            <p:cNvPr id="29" name="object 2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499273" y="9914996"/>
              <a:ext cx="323926" cy="107073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 rot="15980676">
              <a:off x="2579202" y="9984235"/>
              <a:ext cx="268605" cy="314960"/>
            </a:xfrm>
            <a:custGeom>
              <a:avLst/>
              <a:gdLst/>
              <a:ahLst/>
              <a:cxnLst/>
              <a:rect l="l" t="t" r="r" b="b"/>
              <a:pathLst>
                <a:path w="268604" h="314959">
                  <a:moveTo>
                    <a:pt x="204419" y="204279"/>
                  </a:moveTo>
                  <a:lnTo>
                    <a:pt x="204419" y="0"/>
                  </a:lnTo>
                  <a:lnTo>
                    <a:pt x="63563" y="0"/>
                  </a:lnTo>
                  <a:lnTo>
                    <a:pt x="63563" y="204279"/>
                  </a:lnTo>
                  <a:lnTo>
                    <a:pt x="0" y="204279"/>
                  </a:lnTo>
                  <a:lnTo>
                    <a:pt x="133997" y="314947"/>
                  </a:lnTo>
                  <a:lnTo>
                    <a:pt x="267995" y="204279"/>
                  </a:lnTo>
                  <a:lnTo>
                    <a:pt x="204419" y="204279"/>
                  </a:lnTo>
                  <a:close/>
                </a:path>
              </a:pathLst>
            </a:custGeom>
            <a:ln w="933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AE97273-8B70-DC8D-F9C8-8D9CB8466A7A}"/>
                </a:ext>
              </a:extLst>
            </p:cNvPr>
            <p:cNvSpPr txBox="1"/>
            <p:nvPr/>
          </p:nvSpPr>
          <p:spPr>
            <a:xfrm>
              <a:off x="1504830" y="9963447"/>
              <a:ext cx="1240040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GB" sz="1600" b="1">
                  <a:solidFill>
                    <a:schemeClr val="bg1"/>
                  </a:solidFill>
                </a:rPr>
                <a:t>Feedback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2F4E2E8E-6DBE-6535-BC57-73256A5675B6}"/>
              </a:ext>
            </a:extLst>
          </p:cNvPr>
          <p:cNvSpPr txBox="1"/>
          <p:nvPr/>
        </p:nvSpPr>
        <p:spPr>
          <a:xfrm>
            <a:off x="3139566" y="9928504"/>
            <a:ext cx="3561129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>
                <a:latin typeface="+mn-lt"/>
                <a:hlinkClick r:id="rId7"/>
              </a:rPr>
              <a:t>londamb.nwlicc@nhs.net</a:t>
            </a:r>
            <a:endParaRPr lang="en-GB" sz="1400" dirty="0">
              <a:latin typeface="+mn-lt"/>
            </a:endParaRPr>
          </a:p>
          <a:p>
            <a:pPr algn="ctr"/>
            <a:r>
              <a:rPr lang="en-GB" sz="1400">
                <a:latin typeface="+mn-lt"/>
              </a:rPr>
              <a:t>Please contact us with any feedback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23852" y="5350538"/>
            <a:ext cx="5414749" cy="44319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600" b="1" i="1" dirty="0"/>
              <a:t>What you need to know</a:t>
            </a:r>
          </a:p>
          <a:p>
            <a:endParaRPr lang="en-GB" sz="1400" b="1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Clinicians in the ICC Hub support decision making on the most appropriate place of care for LAS patients. The Hub has </a:t>
            </a:r>
            <a:r>
              <a:rPr lang="en-GB" sz="1400" b="1" dirty="0"/>
              <a:t>enhanced access to in-hospital patient records </a:t>
            </a:r>
            <a:r>
              <a:rPr lang="en-GB" sz="1400" dirty="0"/>
              <a:t>and can support </a:t>
            </a:r>
            <a:r>
              <a:rPr lang="en-GB" sz="1400" b="1" dirty="0"/>
              <a:t>referrals to community and in-hospital services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The ICC Hub set-up ensures that </a:t>
            </a:r>
            <a:r>
              <a:rPr lang="en-GB" sz="1400" b="1" dirty="0"/>
              <a:t>referrals and notifications to Primary Care are appropriate, based on patient need</a:t>
            </a:r>
            <a:r>
              <a:rPr lang="en-GB" sz="1400" dirty="0"/>
              <a:t> and in a suitable timeframe </a:t>
            </a:r>
          </a:p>
          <a:p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/>
              <a:t>You might receive contact from clinicians in the ICC Hub </a:t>
            </a:r>
            <a:r>
              <a:rPr lang="en-GB" sz="1400" dirty="0"/>
              <a:t>if we assess one of your patients. We may also keep you informed about your patient’s care through email notifications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In addition, the ICC Hub will </a:t>
            </a:r>
            <a:r>
              <a:rPr lang="en-GB" sz="1400" b="1" dirty="0"/>
              <a:t>support the LAS response </a:t>
            </a:r>
            <a:r>
              <a:rPr lang="en-GB" sz="1400" dirty="0"/>
              <a:t>when </a:t>
            </a:r>
            <a:r>
              <a:rPr lang="en-GB" sz="1400"/>
              <a:t>you call an ambulance for a patient. We may discuss the patient’s clinical needs with you to ensure the most appropriate response, or gather further information to access care sooner on arrival at ED.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F073D1-153E-B6EA-FC0D-D0C6824158E7}"/>
              </a:ext>
            </a:extLst>
          </p:cNvPr>
          <p:cNvSpPr/>
          <p:nvPr/>
        </p:nvSpPr>
        <p:spPr>
          <a:xfrm>
            <a:off x="1000682" y="3054315"/>
            <a:ext cx="6139989" cy="2679277"/>
          </a:xfrm>
          <a:prstGeom prst="rect">
            <a:avLst/>
          </a:prstGeom>
          <a:solidFill>
            <a:srgbClr val="FDBA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6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We are seeking Senior Clinical Support (GP and Consultant) </a:t>
            </a:r>
            <a:r>
              <a:rPr lang="en-US" sz="16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clinicians from NWL Boroughs to work in the ICC Hub.</a:t>
            </a:r>
          </a:p>
          <a:p>
            <a:endParaRPr lang="en-US" sz="14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The Senior Clinical Support (GP and Consultant) are responsible for: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Leading clinical decision-making within the Hub. This includes assessing referrals, supporting LAS clinicians through clinical handovers, and working as part of a multidisciplinary team (MDT) to ensure patients receive the most appropriate clinical outcomes.</a:t>
            </a:r>
            <a:endParaRPr lang="en-GB" sz="16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Providing direct patient consultations via telephone and video, liaise with healthcare professionals (HCPs) accessing the 999 system, and ensure safe and effective transfer of care across services. </a:t>
            </a:r>
            <a:endParaRPr lang="en-US" sz="16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Contributing to</a:t>
            </a: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service evaluation, governance, and pathway improvement across urgent and emergency care.</a:t>
            </a:r>
            <a:endParaRPr lang="en-GB" sz="16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9D42496-EE33-F3DB-4513-DF054FC7E3DF}"/>
              </a:ext>
            </a:extLst>
          </p:cNvPr>
          <p:cNvSpPr/>
          <p:nvPr/>
        </p:nvSpPr>
        <p:spPr>
          <a:xfrm rot="21161305">
            <a:off x="244543" y="577223"/>
            <a:ext cx="1882484" cy="1057937"/>
          </a:xfrm>
          <a:prstGeom prst="rect">
            <a:avLst/>
          </a:prstGeom>
          <a:solidFill>
            <a:schemeClr val="bg1">
              <a:alpha val="3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C6B60ABA-7423-6DEA-508B-7490315E05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878" y="22576"/>
            <a:ext cx="2081949" cy="182135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7" name="object 17"/>
          <p:cNvSpPr txBox="1"/>
          <p:nvPr/>
        </p:nvSpPr>
        <p:spPr>
          <a:xfrm>
            <a:off x="5548147" y="1642591"/>
            <a:ext cx="1739411" cy="258404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marL="12700">
              <a:spcBef>
                <a:spcPts val="95"/>
              </a:spcBef>
            </a:pPr>
            <a:r>
              <a:rPr lang="en-GB" sz="1600" b="1">
                <a:solidFill>
                  <a:srgbClr val="231F20"/>
                </a:solidFill>
                <a:latin typeface="Calibri"/>
                <a:ea typeface="Calibri"/>
                <a:cs typeface="Frutiger LT Std 57 Cn"/>
              </a:rPr>
              <a:t>Monday to Sunday</a:t>
            </a:r>
            <a:endParaRPr lang="en-US">
              <a:latin typeface="Calibri"/>
              <a:ea typeface="Calibri"/>
              <a:cs typeface="Calibri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-41014" y="488839"/>
            <a:ext cx="7599361" cy="10211459"/>
            <a:chOff x="20026" y="480542"/>
            <a:chExt cx="7599361" cy="10211459"/>
          </a:xfrm>
        </p:grpSpPr>
        <p:sp>
          <p:nvSpPr>
            <p:cNvPr id="19" name="object 19"/>
            <p:cNvSpPr/>
            <p:nvPr/>
          </p:nvSpPr>
          <p:spPr>
            <a:xfrm>
              <a:off x="5753220" y="480542"/>
              <a:ext cx="1338841" cy="1162049"/>
            </a:xfrm>
            <a:custGeom>
              <a:avLst/>
              <a:gdLst/>
              <a:ahLst/>
              <a:cxnLst/>
              <a:rect l="l" t="t" r="r" b="b"/>
              <a:pathLst>
                <a:path w="1600834" h="1529714">
                  <a:moveTo>
                    <a:pt x="189166" y="12204"/>
                  </a:moveTo>
                  <a:lnTo>
                    <a:pt x="0" y="12204"/>
                  </a:lnTo>
                  <a:lnTo>
                    <a:pt x="0" y="722083"/>
                  </a:lnTo>
                  <a:lnTo>
                    <a:pt x="189166" y="722083"/>
                  </a:lnTo>
                  <a:lnTo>
                    <a:pt x="189166" y="12204"/>
                  </a:lnTo>
                  <a:close/>
                </a:path>
                <a:path w="1600834" h="1529714">
                  <a:moveTo>
                    <a:pt x="922426" y="705815"/>
                  </a:moveTo>
                  <a:lnTo>
                    <a:pt x="915606" y="595236"/>
                  </a:lnTo>
                  <a:lnTo>
                    <a:pt x="915530" y="593940"/>
                  </a:lnTo>
                  <a:lnTo>
                    <a:pt x="913282" y="557326"/>
                  </a:lnTo>
                  <a:lnTo>
                    <a:pt x="872464" y="571639"/>
                  </a:lnTo>
                  <a:lnTo>
                    <a:pt x="828611" y="583272"/>
                  </a:lnTo>
                  <a:lnTo>
                    <a:pt x="782840" y="591083"/>
                  </a:lnTo>
                  <a:lnTo>
                    <a:pt x="736320" y="593940"/>
                  </a:lnTo>
                  <a:lnTo>
                    <a:pt x="686422" y="590042"/>
                  </a:lnTo>
                  <a:lnTo>
                    <a:pt x="640930" y="578573"/>
                  </a:lnTo>
                  <a:lnTo>
                    <a:pt x="600557" y="559892"/>
                  </a:lnTo>
                  <a:lnTo>
                    <a:pt x="565962" y="534327"/>
                  </a:lnTo>
                  <a:lnTo>
                    <a:pt x="537857" y="502221"/>
                  </a:lnTo>
                  <a:lnTo>
                    <a:pt x="516915" y="463943"/>
                  </a:lnTo>
                  <a:lnTo>
                    <a:pt x="503859" y="419811"/>
                  </a:lnTo>
                  <a:lnTo>
                    <a:pt x="499351" y="370192"/>
                  </a:lnTo>
                  <a:lnTo>
                    <a:pt x="503364" y="322364"/>
                  </a:lnTo>
                  <a:lnTo>
                    <a:pt x="515112" y="278511"/>
                  </a:lnTo>
                  <a:lnTo>
                    <a:pt x="534098" y="239369"/>
                  </a:lnTo>
                  <a:lnTo>
                    <a:pt x="559854" y="205701"/>
                  </a:lnTo>
                  <a:lnTo>
                    <a:pt x="591908" y="178219"/>
                  </a:lnTo>
                  <a:lnTo>
                    <a:pt x="629780" y="157670"/>
                  </a:lnTo>
                  <a:lnTo>
                    <a:pt x="672985" y="144805"/>
                  </a:lnTo>
                  <a:lnTo>
                    <a:pt x="721067" y="140347"/>
                  </a:lnTo>
                  <a:lnTo>
                    <a:pt x="768858" y="143421"/>
                  </a:lnTo>
                  <a:lnTo>
                    <a:pt x="815124" y="152679"/>
                  </a:lnTo>
                  <a:lnTo>
                    <a:pt x="860640" y="168236"/>
                  </a:lnTo>
                  <a:lnTo>
                    <a:pt x="906157" y="190182"/>
                  </a:lnTo>
                  <a:lnTo>
                    <a:pt x="911098" y="140347"/>
                  </a:lnTo>
                  <a:lnTo>
                    <a:pt x="921410" y="36614"/>
                  </a:lnTo>
                  <a:lnTo>
                    <a:pt x="869924" y="22313"/>
                  </a:lnTo>
                  <a:lnTo>
                    <a:pt x="817676" y="10680"/>
                  </a:lnTo>
                  <a:lnTo>
                    <a:pt x="764667" y="2870"/>
                  </a:lnTo>
                  <a:lnTo>
                    <a:pt x="710895" y="0"/>
                  </a:lnTo>
                  <a:lnTo>
                    <a:pt x="661733" y="1892"/>
                  </a:lnTo>
                  <a:lnTo>
                    <a:pt x="614705" y="7543"/>
                  </a:lnTo>
                  <a:lnTo>
                    <a:pt x="570014" y="16967"/>
                  </a:lnTo>
                  <a:lnTo>
                    <a:pt x="527939" y="30162"/>
                  </a:lnTo>
                  <a:lnTo>
                    <a:pt x="488708" y="47142"/>
                  </a:lnTo>
                  <a:lnTo>
                    <a:pt x="452564" y="67894"/>
                  </a:lnTo>
                  <a:lnTo>
                    <a:pt x="419760" y="92430"/>
                  </a:lnTo>
                  <a:lnTo>
                    <a:pt x="390537" y="120738"/>
                  </a:lnTo>
                  <a:lnTo>
                    <a:pt x="365137" y="152844"/>
                  </a:lnTo>
                  <a:lnTo>
                    <a:pt x="343814" y="188734"/>
                  </a:lnTo>
                  <a:lnTo>
                    <a:pt x="326796" y="228409"/>
                  </a:lnTo>
                  <a:lnTo>
                    <a:pt x="314337" y="271881"/>
                  </a:lnTo>
                  <a:lnTo>
                    <a:pt x="306692" y="319138"/>
                  </a:lnTo>
                  <a:lnTo>
                    <a:pt x="304088" y="370192"/>
                  </a:lnTo>
                  <a:lnTo>
                    <a:pt x="307340" y="425119"/>
                  </a:lnTo>
                  <a:lnTo>
                    <a:pt x="316750" y="474903"/>
                  </a:lnTo>
                  <a:lnTo>
                    <a:pt x="331762" y="519747"/>
                  </a:lnTo>
                  <a:lnTo>
                    <a:pt x="350608" y="557326"/>
                  </a:lnTo>
                  <a:lnTo>
                    <a:pt x="376453" y="595236"/>
                  </a:lnTo>
                  <a:lnTo>
                    <a:pt x="405028" y="626224"/>
                  </a:lnTo>
                  <a:lnTo>
                    <a:pt x="437057" y="652932"/>
                  </a:lnTo>
                  <a:lnTo>
                    <a:pt x="471970" y="675525"/>
                  </a:lnTo>
                  <a:lnTo>
                    <a:pt x="509244" y="694194"/>
                  </a:lnTo>
                  <a:lnTo>
                    <a:pt x="548322" y="709079"/>
                  </a:lnTo>
                  <a:lnTo>
                    <a:pt x="588683" y="720369"/>
                  </a:lnTo>
                  <a:lnTo>
                    <a:pt x="629754" y="728218"/>
                  </a:lnTo>
                  <a:lnTo>
                    <a:pt x="671004" y="732802"/>
                  </a:lnTo>
                  <a:lnTo>
                    <a:pt x="711911" y="734288"/>
                  </a:lnTo>
                  <a:lnTo>
                    <a:pt x="777976" y="731710"/>
                  </a:lnTo>
                  <a:lnTo>
                    <a:pt x="833183" y="725017"/>
                  </a:lnTo>
                  <a:lnTo>
                    <a:pt x="880376" y="715848"/>
                  </a:lnTo>
                  <a:lnTo>
                    <a:pt x="922426" y="705815"/>
                  </a:lnTo>
                  <a:close/>
                </a:path>
                <a:path w="1600834" h="1529714">
                  <a:moveTo>
                    <a:pt x="1600771" y="795185"/>
                  </a:moveTo>
                  <a:lnTo>
                    <a:pt x="0" y="795185"/>
                  </a:lnTo>
                  <a:lnTo>
                    <a:pt x="0" y="1529461"/>
                  </a:lnTo>
                  <a:lnTo>
                    <a:pt x="1600771" y="1529461"/>
                  </a:lnTo>
                  <a:lnTo>
                    <a:pt x="1600771" y="795185"/>
                  </a:lnTo>
                  <a:close/>
                </a:path>
                <a:path w="1600834" h="1529714">
                  <a:moveTo>
                    <a:pt x="1600771" y="705815"/>
                  </a:moveTo>
                  <a:lnTo>
                    <a:pt x="1593951" y="595236"/>
                  </a:lnTo>
                  <a:lnTo>
                    <a:pt x="1593862" y="593940"/>
                  </a:lnTo>
                  <a:lnTo>
                    <a:pt x="1591614" y="557326"/>
                  </a:lnTo>
                  <a:lnTo>
                    <a:pt x="1550797" y="571639"/>
                  </a:lnTo>
                  <a:lnTo>
                    <a:pt x="1506943" y="583272"/>
                  </a:lnTo>
                  <a:lnTo>
                    <a:pt x="1461185" y="591083"/>
                  </a:lnTo>
                  <a:lnTo>
                    <a:pt x="1414665" y="593940"/>
                  </a:lnTo>
                  <a:lnTo>
                    <a:pt x="1364767" y="590042"/>
                  </a:lnTo>
                  <a:lnTo>
                    <a:pt x="1319276" y="578573"/>
                  </a:lnTo>
                  <a:lnTo>
                    <a:pt x="1278902" y="559892"/>
                  </a:lnTo>
                  <a:lnTo>
                    <a:pt x="1244307" y="534327"/>
                  </a:lnTo>
                  <a:lnTo>
                    <a:pt x="1216202" y="502221"/>
                  </a:lnTo>
                  <a:lnTo>
                    <a:pt x="1195260" y="463943"/>
                  </a:lnTo>
                  <a:lnTo>
                    <a:pt x="1182204" y="419811"/>
                  </a:lnTo>
                  <a:lnTo>
                    <a:pt x="1177696" y="370192"/>
                  </a:lnTo>
                  <a:lnTo>
                    <a:pt x="1181709" y="322364"/>
                  </a:lnTo>
                  <a:lnTo>
                    <a:pt x="1193457" y="278511"/>
                  </a:lnTo>
                  <a:lnTo>
                    <a:pt x="1212443" y="239369"/>
                  </a:lnTo>
                  <a:lnTo>
                    <a:pt x="1238199" y="205701"/>
                  </a:lnTo>
                  <a:lnTo>
                    <a:pt x="1270254" y="178219"/>
                  </a:lnTo>
                  <a:lnTo>
                    <a:pt x="1308125" y="157670"/>
                  </a:lnTo>
                  <a:lnTo>
                    <a:pt x="1351330" y="144805"/>
                  </a:lnTo>
                  <a:lnTo>
                    <a:pt x="1399400" y="140347"/>
                  </a:lnTo>
                  <a:lnTo>
                    <a:pt x="1447190" y="143421"/>
                  </a:lnTo>
                  <a:lnTo>
                    <a:pt x="1493469" y="152679"/>
                  </a:lnTo>
                  <a:lnTo>
                    <a:pt x="1538986" y="168236"/>
                  </a:lnTo>
                  <a:lnTo>
                    <a:pt x="1584502" y="190182"/>
                  </a:lnTo>
                  <a:lnTo>
                    <a:pt x="1589443" y="140347"/>
                  </a:lnTo>
                  <a:lnTo>
                    <a:pt x="1599755" y="36614"/>
                  </a:lnTo>
                  <a:lnTo>
                    <a:pt x="1548269" y="22313"/>
                  </a:lnTo>
                  <a:lnTo>
                    <a:pt x="1496009" y="10680"/>
                  </a:lnTo>
                  <a:lnTo>
                    <a:pt x="1442999" y="2870"/>
                  </a:lnTo>
                  <a:lnTo>
                    <a:pt x="1389240" y="0"/>
                  </a:lnTo>
                  <a:lnTo>
                    <a:pt x="1340078" y="1892"/>
                  </a:lnTo>
                  <a:lnTo>
                    <a:pt x="1293050" y="7543"/>
                  </a:lnTo>
                  <a:lnTo>
                    <a:pt x="1248359" y="16967"/>
                  </a:lnTo>
                  <a:lnTo>
                    <a:pt x="1206284" y="30162"/>
                  </a:lnTo>
                  <a:lnTo>
                    <a:pt x="1167053" y="47142"/>
                  </a:lnTo>
                  <a:lnTo>
                    <a:pt x="1130909" y="67894"/>
                  </a:lnTo>
                  <a:lnTo>
                    <a:pt x="1098105" y="92430"/>
                  </a:lnTo>
                  <a:lnTo>
                    <a:pt x="1068882" y="120738"/>
                  </a:lnTo>
                  <a:lnTo>
                    <a:pt x="1043482" y="152844"/>
                  </a:lnTo>
                  <a:lnTo>
                    <a:pt x="1022159" y="188734"/>
                  </a:lnTo>
                  <a:lnTo>
                    <a:pt x="1005141" y="228409"/>
                  </a:lnTo>
                  <a:lnTo>
                    <a:pt x="992682" y="271881"/>
                  </a:lnTo>
                  <a:lnTo>
                    <a:pt x="985037" y="319138"/>
                  </a:lnTo>
                  <a:lnTo>
                    <a:pt x="982433" y="370192"/>
                  </a:lnTo>
                  <a:lnTo>
                    <a:pt x="985685" y="425119"/>
                  </a:lnTo>
                  <a:lnTo>
                    <a:pt x="995095" y="474903"/>
                  </a:lnTo>
                  <a:lnTo>
                    <a:pt x="1010107" y="519747"/>
                  </a:lnTo>
                  <a:lnTo>
                    <a:pt x="1028954" y="557326"/>
                  </a:lnTo>
                  <a:lnTo>
                    <a:pt x="1054798" y="595236"/>
                  </a:lnTo>
                  <a:lnTo>
                    <a:pt x="1083373" y="626224"/>
                  </a:lnTo>
                  <a:lnTo>
                    <a:pt x="1115402" y="652932"/>
                  </a:lnTo>
                  <a:lnTo>
                    <a:pt x="1150315" y="675525"/>
                  </a:lnTo>
                  <a:lnTo>
                    <a:pt x="1187589" y="694194"/>
                  </a:lnTo>
                  <a:lnTo>
                    <a:pt x="1226667" y="709079"/>
                  </a:lnTo>
                  <a:lnTo>
                    <a:pt x="1267028" y="720369"/>
                  </a:lnTo>
                  <a:lnTo>
                    <a:pt x="1308100" y="728218"/>
                  </a:lnTo>
                  <a:lnTo>
                    <a:pt x="1349349" y="732802"/>
                  </a:lnTo>
                  <a:lnTo>
                    <a:pt x="1390256" y="734288"/>
                  </a:lnTo>
                  <a:lnTo>
                    <a:pt x="1456321" y="731710"/>
                  </a:lnTo>
                  <a:lnTo>
                    <a:pt x="1511528" y="725017"/>
                  </a:lnTo>
                  <a:lnTo>
                    <a:pt x="1558721" y="715848"/>
                  </a:lnTo>
                  <a:lnTo>
                    <a:pt x="1600771" y="705815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884160" y="1146940"/>
              <a:ext cx="1076960" cy="449580"/>
            </a:xfrm>
            <a:custGeom>
              <a:avLst/>
              <a:gdLst/>
              <a:ahLst/>
              <a:cxnLst/>
              <a:rect l="l" t="t" r="r" b="b"/>
              <a:pathLst>
                <a:path w="1076959" h="449580">
                  <a:moveTo>
                    <a:pt x="82511" y="30645"/>
                  </a:moveTo>
                  <a:lnTo>
                    <a:pt x="0" y="30645"/>
                  </a:lnTo>
                  <a:lnTo>
                    <a:pt x="0" y="442036"/>
                  </a:lnTo>
                  <a:lnTo>
                    <a:pt x="82511" y="442036"/>
                  </a:lnTo>
                  <a:lnTo>
                    <a:pt x="82511" y="261683"/>
                  </a:lnTo>
                  <a:lnTo>
                    <a:pt x="330047" y="261683"/>
                  </a:lnTo>
                  <a:lnTo>
                    <a:pt x="330047" y="196850"/>
                  </a:lnTo>
                  <a:lnTo>
                    <a:pt x="82511" y="196850"/>
                  </a:lnTo>
                  <a:lnTo>
                    <a:pt x="82511" y="30645"/>
                  </a:lnTo>
                  <a:close/>
                </a:path>
                <a:path w="1076959" h="449580">
                  <a:moveTo>
                    <a:pt x="330047" y="261683"/>
                  </a:moveTo>
                  <a:lnTo>
                    <a:pt x="247535" y="261683"/>
                  </a:lnTo>
                  <a:lnTo>
                    <a:pt x="247535" y="442036"/>
                  </a:lnTo>
                  <a:lnTo>
                    <a:pt x="330047" y="442036"/>
                  </a:lnTo>
                  <a:lnTo>
                    <a:pt x="330047" y="261683"/>
                  </a:lnTo>
                  <a:close/>
                </a:path>
                <a:path w="1076959" h="449580">
                  <a:moveTo>
                    <a:pt x="330047" y="30645"/>
                  </a:moveTo>
                  <a:lnTo>
                    <a:pt x="247535" y="30645"/>
                  </a:lnTo>
                  <a:lnTo>
                    <a:pt x="247535" y="196850"/>
                  </a:lnTo>
                  <a:lnTo>
                    <a:pt x="330047" y="196850"/>
                  </a:lnTo>
                  <a:lnTo>
                    <a:pt x="330047" y="30645"/>
                  </a:lnTo>
                  <a:close/>
                </a:path>
                <a:path w="1076959" h="449580">
                  <a:moveTo>
                    <a:pt x="497420" y="138506"/>
                  </a:moveTo>
                  <a:lnTo>
                    <a:pt x="418452" y="138506"/>
                  </a:lnTo>
                  <a:lnTo>
                    <a:pt x="418452" y="330047"/>
                  </a:lnTo>
                  <a:lnTo>
                    <a:pt x="424472" y="377531"/>
                  </a:lnTo>
                  <a:lnTo>
                    <a:pt x="443055" y="415220"/>
                  </a:lnTo>
                  <a:lnTo>
                    <a:pt x="475137" y="440122"/>
                  </a:lnTo>
                  <a:lnTo>
                    <a:pt x="521589" y="449110"/>
                  </a:lnTo>
                  <a:lnTo>
                    <a:pt x="551161" y="445702"/>
                  </a:lnTo>
                  <a:lnTo>
                    <a:pt x="577802" y="435995"/>
                  </a:lnTo>
                  <a:lnTo>
                    <a:pt x="601238" y="420761"/>
                  </a:lnTo>
                  <a:lnTo>
                    <a:pt x="621195" y="400773"/>
                  </a:lnTo>
                  <a:lnTo>
                    <a:pt x="697230" y="400773"/>
                  </a:lnTo>
                  <a:lnTo>
                    <a:pt x="697230" y="387807"/>
                  </a:lnTo>
                  <a:lnTo>
                    <a:pt x="548703" y="387807"/>
                  </a:lnTo>
                  <a:lnTo>
                    <a:pt x="519307" y="379400"/>
                  </a:lnTo>
                  <a:lnTo>
                    <a:pt x="504055" y="358120"/>
                  </a:lnTo>
                  <a:lnTo>
                    <a:pt x="498340" y="330047"/>
                  </a:lnTo>
                  <a:lnTo>
                    <a:pt x="498306" y="329878"/>
                  </a:lnTo>
                  <a:lnTo>
                    <a:pt x="497420" y="300583"/>
                  </a:lnTo>
                  <a:lnTo>
                    <a:pt x="497420" y="138506"/>
                  </a:lnTo>
                  <a:close/>
                </a:path>
                <a:path w="1076959" h="449580">
                  <a:moveTo>
                    <a:pt x="697230" y="400773"/>
                  </a:moveTo>
                  <a:lnTo>
                    <a:pt x="622376" y="400773"/>
                  </a:lnTo>
                  <a:lnTo>
                    <a:pt x="622376" y="442036"/>
                  </a:lnTo>
                  <a:lnTo>
                    <a:pt x="697230" y="442036"/>
                  </a:lnTo>
                  <a:lnTo>
                    <a:pt x="697230" y="400773"/>
                  </a:lnTo>
                  <a:close/>
                </a:path>
                <a:path w="1076959" h="449580">
                  <a:moveTo>
                    <a:pt x="697230" y="138506"/>
                  </a:moveTo>
                  <a:lnTo>
                    <a:pt x="618248" y="138506"/>
                  </a:lnTo>
                  <a:lnTo>
                    <a:pt x="618248" y="287032"/>
                  </a:lnTo>
                  <a:lnTo>
                    <a:pt x="615422" y="319189"/>
                  </a:lnTo>
                  <a:lnTo>
                    <a:pt x="604916" y="352007"/>
                  </a:lnTo>
                  <a:lnTo>
                    <a:pt x="583690" y="377531"/>
                  </a:lnTo>
                  <a:lnTo>
                    <a:pt x="548703" y="387807"/>
                  </a:lnTo>
                  <a:lnTo>
                    <a:pt x="697230" y="387807"/>
                  </a:lnTo>
                  <a:lnTo>
                    <a:pt x="697230" y="138506"/>
                  </a:lnTo>
                  <a:close/>
                </a:path>
                <a:path w="1076959" h="449580">
                  <a:moveTo>
                    <a:pt x="1042708" y="404901"/>
                  </a:moveTo>
                  <a:lnTo>
                    <a:pt x="856348" y="404901"/>
                  </a:lnTo>
                  <a:lnTo>
                    <a:pt x="875873" y="425487"/>
                  </a:lnTo>
                  <a:lnTo>
                    <a:pt x="898936" y="439164"/>
                  </a:lnTo>
                  <a:lnTo>
                    <a:pt x="923987" y="446761"/>
                  </a:lnTo>
                  <a:lnTo>
                    <a:pt x="949477" y="449110"/>
                  </a:lnTo>
                  <a:lnTo>
                    <a:pt x="998473" y="440476"/>
                  </a:lnTo>
                  <a:lnTo>
                    <a:pt x="1034514" y="416821"/>
                  </a:lnTo>
                  <a:lnTo>
                    <a:pt x="1042708" y="404901"/>
                  </a:lnTo>
                  <a:close/>
                </a:path>
                <a:path w="1076959" h="449580">
                  <a:moveTo>
                    <a:pt x="857529" y="0"/>
                  </a:moveTo>
                  <a:lnTo>
                    <a:pt x="778560" y="0"/>
                  </a:lnTo>
                  <a:lnTo>
                    <a:pt x="778560" y="442036"/>
                  </a:lnTo>
                  <a:lnTo>
                    <a:pt x="855179" y="442036"/>
                  </a:lnTo>
                  <a:lnTo>
                    <a:pt x="855179" y="404901"/>
                  </a:lnTo>
                  <a:lnTo>
                    <a:pt x="1042708" y="404901"/>
                  </a:lnTo>
                  <a:lnTo>
                    <a:pt x="1054459" y="387807"/>
                  </a:lnTo>
                  <a:lnTo>
                    <a:pt x="927671" y="387807"/>
                  </a:lnTo>
                  <a:lnTo>
                    <a:pt x="894677" y="378479"/>
                  </a:lnTo>
                  <a:lnTo>
                    <a:pt x="873229" y="354730"/>
                  </a:lnTo>
                  <a:lnTo>
                    <a:pt x="861616" y="322913"/>
                  </a:lnTo>
                  <a:lnTo>
                    <a:pt x="858126" y="289382"/>
                  </a:lnTo>
                  <a:lnTo>
                    <a:pt x="861961" y="257125"/>
                  </a:lnTo>
                  <a:lnTo>
                    <a:pt x="862049" y="256380"/>
                  </a:lnTo>
                  <a:lnTo>
                    <a:pt x="874482" y="225147"/>
                  </a:lnTo>
                  <a:lnTo>
                    <a:pt x="896418" y="201869"/>
                  </a:lnTo>
                  <a:lnTo>
                    <a:pt x="928852" y="192735"/>
                  </a:lnTo>
                  <a:lnTo>
                    <a:pt x="1055365" y="192735"/>
                  </a:lnTo>
                  <a:lnTo>
                    <a:pt x="1044643" y="177406"/>
                  </a:lnTo>
                  <a:lnTo>
                    <a:pt x="857529" y="177406"/>
                  </a:lnTo>
                  <a:lnTo>
                    <a:pt x="857529" y="0"/>
                  </a:lnTo>
                  <a:close/>
                </a:path>
                <a:path w="1076959" h="449580">
                  <a:moveTo>
                    <a:pt x="1055365" y="192735"/>
                  </a:moveTo>
                  <a:lnTo>
                    <a:pt x="928852" y="192735"/>
                  </a:lnTo>
                  <a:lnTo>
                    <a:pt x="960703" y="202117"/>
                  </a:lnTo>
                  <a:lnTo>
                    <a:pt x="980787" y="225809"/>
                  </a:lnTo>
                  <a:lnTo>
                    <a:pt x="991258" y="257125"/>
                  </a:lnTo>
                  <a:lnTo>
                    <a:pt x="994270" y="289382"/>
                  </a:lnTo>
                  <a:lnTo>
                    <a:pt x="991158" y="322415"/>
                  </a:lnTo>
                  <a:lnTo>
                    <a:pt x="980420" y="354287"/>
                  </a:lnTo>
                  <a:lnTo>
                    <a:pt x="959958" y="378312"/>
                  </a:lnTo>
                  <a:lnTo>
                    <a:pt x="927671" y="387807"/>
                  </a:lnTo>
                  <a:lnTo>
                    <a:pt x="1054459" y="387807"/>
                  </a:lnTo>
                  <a:lnTo>
                    <a:pt x="1058788" y="381509"/>
                  </a:lnTo>
                  <a:lnTo>
                    <a:pt x="1072481" y="337907"/>
                  </a:lnTo>
                  <a:lnTo>
                    <a:pt x="1076782" y="289382"/>
                  </a:lnTo>
                  <a:lnTo>
                    <a:pt x="1072481" y="240817"/>
                  </a:lnTo>
                  <a:lnTo>
                    <a:pt x="1058788" y="197628"/>
                  </a:lnTo>
                  <a:lnTo>
                    <a:pt x="1055365" y="192735"/>
                  </a:lnTo>
                  <a:close/>
                </a:path>
                <a:path w="1076959" h="449580">
                  <a:moveTo>
                    <a:pt x="949477" y="131432"/>
                  </a:moveTo>
                  <a:lnTo>
                    <a:pt x="920953" y="134554"/>
                  </a:lnTo>
                  <a:lnTo>
                    <a:pt x="896797" y="143589"/>
                  </a:lnTo>
                  <a:lnTo>
                    <a:pt x="876289" y="158039"/>
                  </a:lnTo>
                  <a:lnTo>
                    <a:pt x="858710" y="177406"/>
                  </a:lnTo>
                  <a:lnTo>
                    <a:pt x="1044643" y="177406"/>
                  </a:lnTo>
                  <a:lnTo>
                    <a:pt x="1034514" y="162927"/>
                  </a:lnTo>
                  <a:lnTo>
                    <a:pt x="998473" y="139824"/>
                  </a:lnTo>
                  <a:lnTo>
                    <a:pt x="949477" y="13143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0026" y="4244357"/>
              <a:ext cx="2525709" cy="6407061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049205" y="4856301"/>
              <a:ext cx="1570182" cy="5835700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D73479F5-FF88-1782-A4C2-471995C2CE80}"/>
              </a:ext>
            </a:extLst>
          </p:cNvPr>
          <p:cNvSpPr txBox="1"/>
          <p:nvPr/>
        </p:nvSpPr>
        <p:spPr>
          <a:xfrm>
            <a:off x="3838341" y="570728"/>
            <a:ext cx="18998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>
                <a:solidFill>
                  <a:schemeClr val="tx1"/>
                </a:solidFill>
              </a:rPr>
              <a:t>NWL</a:t>
            </a:r>
            <a:r>
              <a:rPr lang="en-GB" sz="2178" b="1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BD4115-39C3-6CB8-8AC0-E2FB4DBC7AD0}"/>
              </a:ext>
            </a:extLst>
          </p:cNvPr>
          <p:cNvSpPr txBox="1"/>
          <p:nvPr/>
        </p:nvSpPr>
        <p:spPr>
          <a:xfrm>
            <a:off x="-150143" y="2092938"/>
            <a:ext cx="7857493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0" fontAlgn="base"/>
            <a:r>
              <a:rPr lang="en-GB" sz="2000" b="1" i="1"/>
              <a:t>Are you interested in coming to work in the NWL ICC hub? </a:t>
            </a:r>
            <a:r>
              <a:rPr lang="en-GB" sz="1600" b="1" i="1" dirty="0"/>
              <a:t>  </a:t>
            </a:r>
            <a:endParaRPr lang="en-GB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4E2E8E-6DBE-6535-BC57-73256A5675B6}"/>
              </a:ext>
            </a:extLst>
          </p:cNvPr>
          <p:cNvSpPr txBox="1"/>
          <p:nvPr/>
        </p:nvSpPr>
        <p:spPr>
          <a:xfrm>
            <a:off x="2869135" y="9594276"/>
            <a:ext cx="4006474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>
                <a:latin typeface="+mn-lt"/>
                <a:hlinkClick r:id="rId6"/>
              </a:rPr>
              <a:t>londamb.nwlicc@nhs.net</a:t>
            </a:r>
            <a:endParaRPr lang="en-GB" sz="1400" dirty="0">
              <a:latin typeface="+mn-lt"/>
            </a:endParaRPr>
          </a:p>
          <a:p>
            <a:pPr algn="ctr"/>
            <a:r>
              <a:rPr lang="en-GB" sz="1400" dirty="0">
                <a:latin typeface="+mn-lt"/>
              </a:rPr>
              <a:t>Please contact us with any feedback or en</a:t>
            </a:r>
            <a:r>
              <a:rPr lang="en-GB" sz="1400">
                <a:latin typeface="+mn-lt"/>
              </a:rPr>
              <a:t>quiries</a:t>
            </a:r>
            <a:endParaRPr lang="en-GB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55F4007-F710-9A79-7EDF-12EA97B5E498}"/>
              </a:ext>
            </a:extLst>
          </p:cNvPr>
          <p:cNvSpPr/>
          <p:nvPr/>
        </p:nvSpPr>
        <p:spPr>
          <a:xfrm>
            <a:off x="1414439" y="8124972"/>
            <a:ext cx="4828285" cy="857242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  <a:ea typeface="Calibri"/>
                <a:cs typeface="Calibri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</a:t>
            </a:r>
            <a:r>
              <a:rPr lang="en-US" sz="2000" b="1" dirty="0">
                <a:solidFill>
                  <a:schemeClr val="bg1"/>
                </a:solidFill>
                <a:ea typeface="Calibri"/>
                <a:cs typeface="Calibri"/>
              </a:rPr>
              <a:t> </a:t>
            </a:r>
            <a:r>
              <a:rPr lang="en-US" sz="2000" dirty="0">
                <a:solidFill>
                  <a:schemeClr val="bg1"/>
                </a:solidFill>
                <a:ea typeface="Calibri"/>
                <a:cs typeface="Calibri"/>
              </a:rPr>
              <a:t>to view the job description for the </a:t>
            </a:r>
            <a:r>
              <a:rPr lang="en-US" sz="2000">
                <a:solidFill>
                  <a:schemeClr val="bg1"/>
                </a:solidFill>
                <a:ea typeface="Calibri"/>
                <a:cs typeface="Calibri"/>
              </a:rPr>
              <a:t>Senior Clinical Support role in NWL ICC</a:t>
            </a:r>
            <a:endParaRPr lang="en-GB" sz="2000">
              <a:solidFill>
                <a:schemeClr val="bg1"/>
              </a:solidFill>
              <a:ea typeface="Calibri"/>
              <a:cs typeface="Calibri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A5DCBBE-8D3B-8635-41BB-7DE8F5D2787E}"/>
              </a:ext>
            </a:extLst>
          </p:cNvPr>
          <p:cNvGrpSpPr/>
          <p:nvPr/>
        </p:nvGrpSpPr>
        <p:grpSpPr>
          <a:xfrm>
            <a:off x="1498915" y="9598521"/>
            <a:ext cx="1371712" cy="372008"/>
            <a:chOff x="1499273" y="9914996"/>
            <a:chExt cx="1371712" cy="372008"/>
          </a:xfrm>
        </p:grpSpPr>
        <p:pic>
          <p:nvPicPr>
            <p:cNvPr id="14" name="object 29">
              <a:extLst>
                <a:ext uri="{FF2B5EF4-FFF2-40B4-BE49-F238E27FC236}">
                  <a16:creationId xmlns:a16="http://schemas.microsoft.com/office/drawing/2014/main" id="{682546E5-1DA5-F79F-F60A-B7C4CC555A50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499273" y="9914996"/>
              <a:ext cx="323926" cy="107073"/>
            </a:xfrm>
            <a:prstGeom prst="rect">
              <a:avLst/>
            </a:prstGeom>
          </p:spPr>
        </p:pic>
        <p:sp>
          <p:nvSpPr>
            <p:cNvPr id="15" name="object 31">
              <a:extLst>
                <a:ext uri="{FF2B5EF4-FFF2-40B4-BE49-F238E27FC236}">
                  <a16:creationId xmlns:a16="http://schemas.microsoft.com/office/drawing/2014/main" id="{6D210ACF-D5BB-70A7-40F8-61FB75B09EA1}"/>
                </a:ext>
              </a:extLst>
            </p:cNvPr>
            <p:cNvSpPr/>
            <p:nvPr/>
          </p:nvSpPr>
          <p:spPr>
            <a:xfrm rot="15980676">
              <a:off x="2579202" y="9984235"/>
              <a:ext cx="268605" cy="314960"/>
            </a:xfrm>
            <a:custGeom>
              <a:avLst/>
              <a:gdLst/>
              <a:ahLst/>
              <a:cxnLst/>
              <a:rect l="l" t="t" r="r" b="b"/>
              <a:pathLst>
                <a:path w="268604" h="314959">
                  <a:moveTo>
                    <a:pt x="204419" y="204279"/>
                  </a:moveTo>
                  <a:lnTo>
                    <a:pt x="204419" y="0"/>
                  </a:lnTo>
                  <a:lnTo>
                    <a:pt x="63563" y="0"/>
                  </a:lnTo>
                  <a:lnTo>
                    <a:pt x="63563" y="204279"/>
                  </a:lnTo>
                  <a:lnTo>
                    <a:pt x="0" y="204279"/>
                  </a:lnTo>
                  <a:lnTo>
                    <a:pt x="133997" y="314947"/>
                  </a:lnTo>
                  <a:lnTo>
                    <a:pt x="267995" y="204279"/>
                  </a:lnTo>
                  <a:lnTo>
                    <a:pt x="204419" y="204279"/>
                  </a:lnTo>
                  <a:close/>
                </a:path>
              </a:pathLst>
            </a:custGeom>
            <a:ln w="933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3DF4E90-30FD-90E5-BD7A-8B4CDAD4CCAE}"/>
                </a:ext>
              </a:extLst>
            </p:cNvPr>
            <p:cNvSpPr txBox="1"/>
            <p:nvPr/>
          </p:nvSpPr>
          <p:spPr>
            <a:xfrm>
              <a:off x="1549809" y="9948450"/>
              <a:ext cx="1195061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GB" sz="1600" b="1">
                  <a:solidFill>
                    <a:schemeClr val="bg1"/>
                  </a:solidFill>
                </a:rPr>
                <a:t>Feedback</a:t>
              </a:r>
            </a:p>
          </p:txBody>
        </p:sp>
      </p:grp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72C8E735-A79F-DB6C-82A4-095992190300}"/>
              </a:ext>
            </a:extLst>
          </p:cNvPr>
          <p:cNvSpPr/>
          <p:nvPr/>
        </p:nvSpPr>
        <p:spPr>
          <a:xfrm>
            <a:off x="1409322" y="6620806"/>
            <a:ext cx="4860747" cy="124432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  <a:ea typeface="Calibri"/>
                <a:cs typeface="Calibri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</a:t>
            </a:r>
            <a:r>
              <a:rPr lang="en-US" sz="2000">
                <a:solidFill>
                  <a:schemeClr val="bg1"/>
                </a:solidFill>
                <a:ea typeface="Calibri"/>
                <a:cs typeface="Calibri"/>
              </a:rPr>
              <a:t> for more detail on the role of the Senior Clinical Support Decision Maker in NWL ICC hub and for further details if you would like to join the team.</a:t>
            </a:r>
            <a:endParaRPr lang="en-US" sz="2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46182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6994BDFD09F74C8B92BD23602D6B9B" ma:contentTypeVersion="15" ma:contentTypeDescription="Create a new document." ma:contentTypeScope="" ma:versionID="59a93e71311956aa8a6745bb95082e4a">
  <xsd:schema xmlns:xsd="http://www.w3.org/2001/XMLSchema" xmlns:xs="http://www.w3.org/2001/XMLSchema" xmlns:p="http://schemas.microsoft.com/office/2006/metadata/properties" xmlns:ns1="http://schemas.microsoft.com/sharepoint/v3" xmlns:ns2="ab24cfe5-5618-45bc-a300-837e292c3332" targetNamespace="http://schemas.microsoft.com/office/2006/metadata/properties" ma:root="true" ma:fieldsID="92fe721d37022403a9f37bc113e8cd4a" ns1:_="" ns2:_="">
    <xsd:import namespace="http://schemas.microsoft.com/sharepoint/v3"/>
    <xsd:import namespace="ab24cfe5-5618-45bc-a300-837e292c33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Order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24cfe5-5618-45bc-a300-837e292c33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Order0" ma:index="22" nillable="true" ma:displayName="Order" ma:format="Dropdown" ma:internalName="Order0" ma:percentage="FALSE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b24cfe5-5618-45bc-a300-837e292c3332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  <Order0 xmlns="ab24cfe5-5618-45bc-a300-837e292c3332" xsi:nil="true"/>
  </documentManagement>
</p:properties>
</file>

<file path=customXml/itemProps1.xml><?xml version="1.0" encoding="utf-8"?>
<ds:datastoreItem xmlns:ds="http://schemas.openxmlformats.org/officeDocument/2006/customXml" ds:itemID="{23189FA5-DDBB-4CE7-9AAB-145A57634D3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F1C9AA-9484-4CF6-A6C4-86AE1D0B9386}">
  <ds:schemaRefs>
    <ds:schemaRef ds:uri="ab24cfe5-5618-45bc-a300-837e292c333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90F7AAA-EB93-47BD-A729-D352F445C5F6}">
  <ds:schemaRefs>
    <ds:schemaRef ds:uri="http://purl.org/dc/dcmitype/"/>
    <ds:schemaRef ds:uri="http://www.w3.org/XML/1998/namespace"/>
    <ds:schemaRef ds:uri="http://purl.org/dc/elements/1.1/"/>
    <ds:schemaRef ds:uri="http://purl.org/dc/terms/"/>
    <ds:schemaRef ds:uri="ab24cfe5-5618-45bc-a300-837e292c3332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microsoft.com/sharepoint/v3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486</Words>
  <Application>Microsoft Office PowerPoint</Application>
  <PresentationFormat>Custom</PresentationFormat>
  <Paragraphs>33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Hartley</dc:creator>
  <cp:lastModifiedBy>HARTLEY, Stephanie (NHS WEST AND NORTH LONDON ICB - W2U3Z)</cp:lastModifiedBy>
  <cp:revision>152</cp:revision>
  <cp:lastPrinted>2025-12-02T15:32:33Z</cp:lastPrinted>
  <dcterms:created xsi:type="dcterms:W3CDTF">2025-09-05T09:01:56Z</dcterms:created>
  <dcterms:modified xsi:type="dcterms:W3CDTF">2026-05-07T11:28:43Z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2025-09-05T00:00:00Z</vt:filetime>
  </property>
  <property fmtid="{D5CDD505-2E9C-101B-9397-08002B2CF9AE}" pid="3" name="Creator">
    <vt:lpwstr>Adobe InDesign 20.5 (Macintosh)</vt:lpwstr>
  </property>
  <property fmtid="{D5CDD505-2E9C-101B-9397-08002B2CF9AE}" pid="4" name="LastSaved">
    <vt:filetime>2025-09-05T00:00:00Z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0x010100C86994BDFD09F74C8B92BD23602D6B9B</vt:lpwstr>
  </property>
  <property fmtid="{D5CDD505-2E9C-101B-9397-08002B2CF9AE}" pid="7" name="MediaServiceImageTags">
    <vt:lpwstr/>
  </property>
</Properties>
</file>