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218" r:id="rId2"/>
    <p:sldId id="4219" r:id="rId3"/>
    <p:sldId id="422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80120"/>
            <a:ext cx="12192000" cy="5805264"/>
          </a:xfrm>
          <a:prstGeom prst="rect">
            <a:avLst/>
          </a:prstGeom>
          <a:solidFill>
            <a:srgbClr val="4B4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48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2158"/>
            <a:ext cx="9144000" cy="90708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3875" y="988048"/>
            <a:ext cx="2952328" cy="4173"/>
          </a:xfrm>
          <a:prstGeom prst="line">
            <a:avLst/>
          </a:prstGeom>
          <a:ln w="76200">
            <a:solidFill>
              <a:srgbClr val="F9A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V="1">
            <a:off x="3100219" y="985962"/>
            <a:ext cx="2952328" cy="4173"/>
          </a:xfrm>
          <a:prstGeom prst="line">
            <a:avLst/>
          </a:prstGeom>
          <a:ln w="76200">
            <a:solidFill>
              <a:srgbClr val="F2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 flipV="1">
            <a:off x="6196561" y="985962"/>
            <a:ext cx="2952328" cy="4173"/>
          </a:xfrm>
          <a:prstGeom prst="line">
            <a:avLst/>
          </a:prstGeom>
          <a:ln w="76200">
            <a:solidFill>
              <a:srgbClr val="853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 flipV="1">
            <a:off x="9264352" y="983876"/>
            <a:ext cx="2952328" cy="4173"/>
          </a:xfrm>
          <a:prstGeom prst="line">
            <a:avLst/>
          </a:prstGeom>
          <a:ln w="76200">
            <a:solidFill>
              <a:srgbClr val="2A9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C:\Users\abrjes\AppData\Local\Microsoft\Windows\INetCache\Content.Outlook\JXQ15T3X\NWL-ICS-logo-high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9" y="87479"/>
            <a:ext cx="2233639" cy="744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298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89" y="1397238"/>
            <a:ext cx="11386643" cy="4480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4B4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4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3836" y="6081934"/>
            <a:ext cx="2952328" cy="4173"/>
          </a:xfrm>
          <a:prstGeom prst="line">
            <a:avLst/>
          </a:prstGeom>
          <a:ln w="76200">
            <a:solidFill>
              <a:srgbClr val="F9A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3110180" y="6079847"/>
            <a:ext cx="2952328" cy="4173"/>
          </a:xfrm>
          <a:prstGeom prst="line">
            <a:avLst/>
          </a:prstGeom>
          <a:ln w="76200">
            <a:solidFill>
              <a:srgbClr val="F2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V="1">
            <a:off x="6206524" y="6079847"/>
            <a:ext cx="2952328" cy="4173"/>
          </a:xfrm>
          <a:prstGeom prst="line">
            <a:avLst/>
          </a:prstGeom>
          <a:ln w="76200">
            <a:solidFill>
              <a:srgbClr val="853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9274313" y="6077760"/>
            <a:ext cx="2952328" cy="4173"/>
          </a:xfrm>
          <a:prstGeom prst="line">
            <a:avLst/>
          </a:prstGeom>
          <a:ln w="76200">
            <a:solidFill>
              <a:srgbClr val="2A9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57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F84FA-B8EB-462F-97BA-032CB76B4E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1196754"/>
            <a:ext cx="12192000" cy="3600401"/>
          </a:xfrm>
          <a:prstGeom prst="rect">
            <a:avLst/>
          </a:prstGeom>
          <a:solidFill>
            <a:srgbClr val="4B42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1523327"/>
            <a:ext cx="11377264" cy="13296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sub-heading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13836" y="6081934"/>
            <a:ext cx="2952328" cy="4173"/>
          </a:xfrm>
          <a:prstGeom prst="line">
            <a:avLst/>
          </a:prstGeom>
          <a:ln w="76200">
            <a:solidFill>
              <a:srgbClr val="F9A5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110180" y="6079847"/>
            <a:ext cx="2952328" cy="4173"/>
          </a:xfrm>
          <a:prstGeom prst="line">
            <a:avLst/>
          </a:prstGeom>
          <a:ln w="76200">
            <a:solidFill>
              <a:srgbClr val="F2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206524" y="6079847"/>
            <a:ext cx="2952328" cy="4173"/>
          </a:xfrm>
          <a:prstGeom prst="line">
            <a:avLst/>
          </a:prstGeom>
          <a:ln w="76200">
            <a:solidFill>
              <a:srgbClr val="853E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9274313" y="6077760"/>
            <a:ext cx="2952328" cy="4173"/>
          </a:xfrm>
          <a:prstGeom prst="line">
            <a:avLst/>
          </a:prstGeom>
          <a:ln w="76200">
            <a:solidFill>
              <a:srgbClr val="2A9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5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86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F84FA-B8EB-462F-97BA-032CB76B4E3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\\nwlondon.local\NWL\Communications\14. Logos, images and photos\Logos\NWLICS\NWL-ICS-logo-high-res.jpg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433" y="6152907"/>
            <a:ext cx="2000251" cy="666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82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hsnwl.digitalfirst@nhs.net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101FD4-89B2-374C-6C6F-15AF6E207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222106D9-B2E2-634E-D75C-8B043BDAC76F}"/>
              </a:ext>
            </a:extLst>
          </p:cNvPr>
          <p:cNvSpPr txBox="1"/>
          <p:nvPr/>
        </p:nvSpPr>
        <p:spPr>
          <a:xfrm>
            <a:off x="5014277" y="1614805"/>
            <a:ext cx="2210435" cy="509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resilience and strategies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3C163-0DD9-857B-AB66-A44BA8C03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81" t="13171" r="25569" b="22615"/>
          <a:stretch/>
        </p:blipFill>
        <p:spPr>
          <a:xfrm>
            <a:off x="9526" y="1210355"/>
            <a:ext cx="6786563" cy="5647645"/>
          </a:xfrm>
          <a:prstGeom prst="rect">
            <a:avLst/>
          </a:prstGeom>
        </p:spPr>
      </p:pic>
      <p:pic>
        <p:nvPicPr>
          <p:cNvPr id="10" name="Picture 1" descr="Icon&#10;&#10;Description automatically generated">
            <a:extLst>
              <a:ext uri="{FF2B5EF4-FFF2-40B4-BE49-F238E27FC236}">
                <a16:creationId xmlns:a16="http://schemas.microsoft.com/office/drawing/2014/main" id="{D750FAEC-D485-AA70-EA9D-7DF4E826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8" y="6222761"/>
            <a:ext cx="24003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26BA354-E450-6D3B-C48F-B2CDE33744F6}"/>
              </a:ext>
            </a:extLst>
          </p:cNvPr>
          <p:cNvSpPr txBox="1"/>
          <p:nvPr/>
        </p:nvSpPr>
        <p:spPr>
          <a:xfrm>
            <a:off x="2756700" y="6315908"/>
            <a:ext cx="2014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partnership with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9C5005-3BB8-1C51-58C2-0B97E37E25EB}"/>
              </a:ext>
            </a:extLst>
          </p:cNvPr>
          <p:cNvSpPr/>
          <p:nvPr/>
        </p:nvSpPr>
        <p:spPr>
          <a:xfrm>
            <a:off x="6786563" y="1210355"/>
            <a:ext cx="5405437" cy="50124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3DE19D-DB90-F2D3-C649-4319D5D24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707" y="6136508"/>
            <a:ext cx="1911382" cy="710132"/>
          </a:xfrm>
          <a:prstGeom prst="rect">
            <a:avLst/>
          </a:prstGeom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08EC5030-789B-7D02-CDAB-C5B1C1814E94}"/>
              </a:ext>
            </a:extLst>
          </p:cNvPr>
          <p:cNvSpPr txBox="1">
            <a:spLocks/>
          </p:cNvSpPr>
          <p:nvPr/>
        </p:nvSpPr>
        <p:spPr>
          <a:xfrm>
            <a:off x="869249" y="108189"/>
            <a:ext cx="10231437" cy="1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care Training &amp; Development opportunity for practices and PCNs across North West London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0BD9BF-FC9E-7C8A-D435-0817147C2590}"/>
              </a:ext>
            </a:extLst>
          </p:cNvPr>
          <p:cNvSpPr txBox="1"/>
          <p:nvPr/>
        </p:nvSpPr>
        <p:spPr>
          <a:xfrm>
            <a:off x="6786563" y="1203768"/>
            <a:ext cx="5429569" cy="172354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Need more support with triaging and supporting digital access?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Frustrated and angry patients affecting staff morale?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Need some headspace to think through processes that everyone can follow?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10230-6D51-3FC7-2A25-9126CE1E0A7E}"/>
              </a:ext>
            </a:extLst>
          </p:cNvPr>
          <p:cNvSpPr txBox="1"/>
          <p:nvPr/>
        </p:nvSpPr>
        <p:spPr>
          <a:xfrm>
            <a:off x="192487" y="1453941"/>
            <a:ext cx="6165783" cy="1077218"/>
          </a:xfrm>
          <a:prstGeom prst="rect">
            <a:avLst/>
          </a:prstGeom>
          <a:solidFill>
            <a:srgbClr val="E7E6E6">
              <a:alpha val="63922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Supporting practice reception &amp; administration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4BE97D-81EC-C67A-1CCA-B809A911CF9D}"/>
              </a:ext>
            </a:extLst>
          </p:cNvPr>
          <p:cNvSpPr txBox="1"/>
          <p:nvPr/>
        </p:nvSpPr>
        <p:spPr>
          <a:xfrm>
            <a:off x="6800864" y="2903071"/>
            <a:ext cx="5296638" cy="401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If this is you or someone you know, please: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Sign up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to be part of the next round of our exciting training and development programme aimed at reception and administration team members led by the Digital Transformation and Delivery Team.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Join one of our briefing webinars 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find out more and what’s required </a:t>
            </a: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Tuesday 14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January,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Tuesday 21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January 1pm-2pm or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             Wednesday 29</a:t>
            </a:r>
            <a:r>
              <a:rPr kumimoji="0" lang="en-GB" sz="1200" b="0" i="0" u="none" strike="noStrike" kern="1200" cap="none" spc="0" normalizeH="0" baseline="3000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January 1pm-2pm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Share this opportunity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+mn-cs"/>
              </a:rPr>
              <a:t>with colleagues in your practice and PCN who may be interested – we are looking for representation across 2-3 practices in each PCN.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Sessions will be mixed with participation from practices across North West London to share learning and experiences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email </a:t>
            </a:r>
            <a:r>
              <a:rPr lang="en-GB" sz="1200" dirty="0">
                <a:solidFill>
                  <a:srgbClr val="2711F7"/>
                </a:solidFill>
                <a:latin typeface="Century Gothic" panose="020B050202020202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nhsnwl.digitalfirst@nhs.net</a:t>
            </a:r>
            <a:r>
              <a:rPr lang="en-GB" sz="1200" dirty="0">
                <a:solidFill>
                  <a:srgbClr val="2711F7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prstClr val="black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to register and receive link or to find out more.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87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08761A-5B5F-E966-F496-4550C398F099}"/>
              </a:ext>
            </a:extLst>
          </p:cNvPr>
          <p:cNvSpPr/>
          <p:nvPr/>
        </p:nvSpPr>
        <p:spPr>
          <a:xfrm>
            <a:off x="0" y="1200150"/>
            <a:ext cx="6493452" cy="54611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08EC5030-789B-7D02-CDAB-C5B1C1814E94}"/>
              </a:ext>
            </a:extLst>
          </p:cNvPr>
          <p:cNvSpPr txBox="1">
            <a:spLocks/>
          </p:cNvSpPr>
          <p:nvPr/>
        </p:nvSpPr>
        <p:spPr>
          <a:xfrm>
            <a:off x="1135063" y="385942"/>
            <a:ext cx="10231437" cy="1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can I expect to learn?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6AC15-402E-89F5-FE9C-2FC38FF82216}"/>
              </a:ext>
            </a:extLst>
          </p:cNvPr>
          <p:cNvPicPr>
            <a:picLocks/>
          </p:cNvPicPr>
          <p:nvPr/>
        </p:nvPicPr>
        <p:blipFill rotWithShape="1">
          <a:blip r:embed="rId2">
            <a:alphaModFix/>
          </a:blip>
          <a:srcRect l="22233" r="3022"/>
          <a:stretch/>
        </p:blipFill>
        <p:spPr>
          <a:xfrm>
            <a:off x="6384083" y="966062"/>
            <a:ext cx="5801833" cy="587519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310230-6D51-3FC7-2A25-9126CE1E0A7E}"/>
              </a:ext>
            </a:extLst>
          </p:cNvPr>
          <p:cNvSpPr txBox="1"/>
          <p:nvPr/>
        </p:nvSpPr>
        <p:spPr>
          <a:xfrm>
            <a:off x="6698063" y="1460338"/>
            <a:ext cx="5493937" cy="1569660"/>
          </a:xfrm>
          <a:prstGeom prst="rect">
            <a:avLst/>
          </a:prstGeom>
          <a:solidFill>
            <a:srgbClr val="E7E6E6">
              <a:alpha val="63922"/>
            </a:srgbClr>
          </a:solidFill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is the training and development programme and what will I learn?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EAD4FC-DF41-5F83-8ECC-8E2916D029E0}"/>
              </a:ext>
            </a:extLst>
          </p:cNvPr>
          <p:cNvSpPr txBox="1"/>
          <p:nvPr/>
        </p:nvSpPr>
        <p:spPr>
          <a:xfrm>
            <a:off x="-3042" y="966063"/>
            <a:ext cx="6387125" cy="2362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programme will help you to: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Establish a consistent approach to triage and request management for the most common requests across practices</a:t>
            </a: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Ensure you have the tools, skills and forum to maximise the use of digital tools to help improve access, patient and staff experience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Gain confidence in the use of digital tools to help you do your job more effectively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Feel better supported and empowered to navigate requests effectively, manage complexity and develop stronger personal and team resilience in challenging situations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0BD9BF-FC9E-7C8A-D435-0817147C2590}"/>
              </a:ext>
            </a:extLst>
          </p:cNvPr>
          <p:cNvSpPr txBox="1"/>
          <p:nvPr/>
        </p:nvSpPr>
        <p:spPr>
          <a:xfrm>
            <a:off x="-6084" y="3349254"/>
            <a:ext cx="6381042" cy="34920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What will the format be?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programme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will cover 4 modules: </a:t>
            </a:r>
          </a:p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Dealing with common and frequent (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face to face workshop) </a:t>
            </a:r>
          </a:p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Identifying features and inclusions for complexity and how to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utilise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digital triage when appropriate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face to face workshop)</a:t>
            </a:r>
            <a:endParaRPr kumimoji="0" lang="en-US" sz="13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Improving personal growth and resilience (delivered by Mindfulness UK) (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face to face workshop and remote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446088" marR="0" lvl="1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Wash up session/reflective practice/community of support 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srgbClr val="2711F7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remote</a:t>
            </a:r>
            <a:r>
              <a:rPr kumimoji="0" lang="en-US" sz="13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Who should participate?</a:t>
            </a:r>
          </a:p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We recommend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2-3 people per practice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including one person who is a decision maker in the practice and has authority to enact change (practice manager or clinician). </a:t>
            </a:r>
          </a:p>
        </p:txBody>
      </p:sp>
    </p:spTree>
    <p:extLst>
      <p:ext uri="{BB962C8B-B14F-4D97-AF65-F5344CB8AC3E}">
        <p14:creationId xmlns:p14="http://schemas.microsoft.com/office/powerpoint/2010/main" val="53549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40691-A1C6-4A90-C62C-FF5FE8EF6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A1D552-DB59-7346-86C3-6045AF37EDC6}"/>
              </a:ext>
            </a:extLst>
          </p:cNvPr>
          <p:cNvSpPr/>
          <p:nvPr/>
        </p:nvSpPr>
        <p:spPr>
          <a:xfrm>
            <a:off x="0" y="1200150"/>
            <a:ext cx="6493452" cy="5657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9F2135A-891D-717B-F037-2F5DE20A9F26}"/>
              </a:ext>
            </a:extLst>
          </p:cNvPr>
          <p:cNvSpPr txBox="1">
            <a:spLocks/>
          </p:cNvSpPr>
          <p:nvPr/>
        </p:nvSpPr>
        <p:spPr>
          <a:xfrm>
            <a:off x="1135063" y="385942"/>
            <a:ext cx="10231437" cy="10450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Upcoming dates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D10E5B-64D9-1B73-22CE-64B87922845C}"/>
              </a:ext>
            </a:extLst>
          </p:cNvPr>
          <p:cNvGraphicFramePr>
            <a:graphicFrameLocks noGrp="1"/>
          </p:cNvGraphicFramePr>
          <p:nvPr/>
        </p:nvGraphicFramePr>
        <p:xfrm>
          <a:off x="400572" y="1500146"/>
          <a:ext cx="5582940" cy="33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0980">
                  <a:extLst>
                    <a:ext uri="{9D8B030D-6E8A-4147-A177-3AD203B41FA5}">
                      <a16:colId xmlns:a16="http://schemas.microsoft.com/office/drawing/2014/main" val="173097657"/>
                    </a:ext>
                  </a:extLst>
                </a:gridCol>
                <a:gridCol w="1860980">
                  <a:extLst>
                    <a:ext uri="{9D8B030D-6E8A-4147-A177-3AD203B41FA5}">
                      <a16:colId xmlns:a16="http://schemas.microsoft.com/office/drawing/2014/main" val="1436619020"/>
                    </a:ext>
                  </a:extLst>
                </a:gridCol>
                <a:gridCol w="1860980">
                  <a:extLst>
                    <a:ext uri="{9D8B030D-6E8A-4147-A177-3AD203B41FA5}">
                      <a16:colId xmlns:a16="http://schemas.microsoft.com/office/drawing/2014/main" val="3806961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Launch workshop/start of cohort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Format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i="0" dirty="0"/>
                        <a:t>Venue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42597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9th January 2025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All day face to face workshop (9:30am-4pm) followed by a mix of face to face and remote sessions for the remainder of the programme</a:t>
                      </a:r>
                    </a:p>
                    <a:p>
                      <a:endParaRPr lang="en-GB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GB" sz="13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TBC depending on attendance 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35159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15th January 2025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32336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5th Feb 2025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631537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r>
                        <a:rPr lang="en-GB" sz="13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anose="020B0604020202020204" pitchFamily="34" charset="0"/>
                        </a:rPr>
                        <a:t>25th Feb 2025</a:t>
                      </a: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3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2329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AE5E1B0-AFCB-4419-6F18-3BACD62B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2" b="87383" l="9362" r="91915">
                        <a14:foregroundMark x1="49362" y1="15888" x2="49362" y2="15888"/>
                        <a14:foregroundMark x1="41277" y1="10748" x2="41277" y2="10748"/>
                        <a14:foregroundMark x1="41277" y1="10748" x2="41277" y2="10748"/>
                        <a14:foregroundMark x1="41277" y1="10748" x2="41277" y2="10748"/>
                        <a14:foregroundMark x1="41277" y1="10748" x2="77872" y2="24299"/>
                        <a14:foregroundMark x1="88085" y1="27103" x2="77447" y2="65888"/>
                        <a14:foregroundMark x1="36170" y1="13084" x2="19574" y2="63551"/>
                        <a14:foregroundMark x1="20851" y1="63551" x2="73191" y2="83645"/>
                        <a14:foregroundMark x1="75319" y1="79439" x2="75319" y2="79439"/>
                        <a14:foregroundMark x1="75319" y1="68692" x2="75319" y2="68692"/>
                        <a14:foregroundMark x1="77872" y1="73364" x2="77872" y2="73364"/>
                        <a14:foregroundMark x1="76596" y1="80841" x2="76596" y2="80841"/>
                        <a14:foregroundMark x1="76170" y1="84579" x2="76170" y2="84579"/>
                        <a14:foregroundMark x1="87660" y1="53738" x2="87660" y2="53738"/>
                        <a14:foregroundMark x1="81277" y1="71963" x2="81277" y2="71963"/>
                        <a14:foregroundMark x1="77447" y1="84579" x2="77447" y2="84579"/>
                        <a14:foregroundMark x1="92340" y1="24766" x2="92340" y2="24766"/>
                        <a14:foregroundMark x1="37872" y1="7009" x2="37872" y2="7009"/>
                        <a14:foregroundMark x1="33191" y1="7009" x2="33191" y2="7009"/>
                        <a14:foregroundMark x1="91489" y1="33178" x2="75319" y2="87383"/>
                      </a14:backgroundRemoval>
                    </a14:imgEffect>
                  </a14:imgLayer>
                </a14:imgProps>
              </a:ext>
            </a:extLst>
          </a:blip>
          <a:srcRect t="4974" b="10914"/>
          <a:stretch/>
        </p:blipFill>
        <p:spPr>
          <a:xfrm rot="19967281">
            <a:off x="-361623" y="159325"/>
            <a:ext cx="2106481" cy="1613475"/>
          </a:xfrm>
          <a:prstGeom prst="rect">
            <a:avLst/>
          </a:prstGeom>
        </p:spPr>
      </p:pic>
      <p:pic>
        <p:nvPicPr>
          <p:cNvPr id="8" name="Picture 7" descr="A group of people working on a table&#10;&#10;Description automatically generated">
            <a:extLst>
              <a:ext uri="{FF2B5EF4-FFF2-40B4-BE49-F238E27FC236}">
                <a16:creationId xmlns:a16="http://schemas.microsoft.com/office/drawing/2014/main" id="{C579FD03-DD4B-F291-1291-C3BEEE614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32"/>
          <a:stretch/>
        </p:blipFill>
        <p:spPr>
          <a:xfrm>
            <a:off x="6493452" y="1200150"/>
            <a:ext cx="5698548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173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6127C752BC9D43853CAA4DD13AF06C" ma:contentTypeVersion="19" ma:contentTypeDescription="Create a new document." ma:contentTypeScope="" ma:versionID="ec0342da4740cea7e921c5536208a5c8">
  <xsd:schema xmlns:xsd="http://www.w3.org/2001/XMLSchema" xmlns:xs="http://www.w3.org/2001/XMLSchema" xmlns:p="http://schemas.microsoft.com/office/2006/metadata/properties" xmlns:ns1="http://schemas.microsoft.com/sharepoint/v3" xmlns:ns2="8ee33210-c79f-4019-b383-dd77a24d67e5" xmlns:ns3="18dac397-17d8-4799-9bbf-dda698f56604" targetNamespace="http://schemas.microsoft.com/office/2006/metadata/properties" ma:root="true" ma:fieldsID="53616fdb14fc3fd358b4e4f5ebd21f16" ns1:_="" ns2:_="" ns3:_="">
    <xsd:import namespace="http://schemas.microsoft.com/sharepoint/v3"/>
    <xsd:import namespace="8ee33210-c79f-4019-b383-dd77a24d67e5"/>
    <xsd:import namespace="18dac397-17d8-4799-9bbf-dda698f566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33210-c79f-4019-b383-dd77a24d67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ac397-17d8-4799-9bbf-dda698f56604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96974d9-9383-41a1-9082-ad925850f065}" ma:internalName="TaxCatchAll" ma:showField="CatchAllData" ma:web="18dac397-17d8-4799-9bbf-dda698f566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ee33210-c79f-4019-b383-dd77a24d67e5">
      <Terms xmlns="http://schemas.microsoft.com/office/infopath/2007/PartnerControls"/>
    </lcf76f155ced4ddcb4097134ff3c332f>
    <_ip_UnifiedCompliancePolicyProperties xmlns="http://schemas.microsoft.com/sharepoint/v3" xsi:nil="true"/>
    <TaxCatchAll xmlns="18dac397-17d8-4799-9bbf-dda698f56604" xsi:nil="true"/>
  </documentManagement>
</p:properties>
</file>

<file path=customXml/itemProps1.xml><?xml version="1.0" encoding="utf-8"?>
<ds:datastoreItem xmlns:ds="http://schemas.openxmlformats.org/officeDocument/2006/customXml" ds:itemID="{B9AA4420-AF11-4829-876A-A96A852C32F7}"/>
</file>

<file path=customXml/itemProps2.xml><?xml version="1.0" encoding="utf-8"?>
<ds:datastoreItem xmlns:ds="http://schemas.openxmlformats.org/officeDocument/2006/customXml" ds:itemID="{48B98160-BB71-4244-9A6E-38C7344B39CC}"/>
</file>

<file path=customXml/itemProps3.xml><?xml version="1.0" encoding="utf-8"?>
<ds:datastoreItem xmlns:ds="http://schemas.openxmlformats.org/officeDocument/2006/customXml" ds:itemID="{233F0E02-B7F9-4F2D-9632-80238F767372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448</Words>
  <Application>Microsoft Office PowerPoint</Application>
  <PresentationFormat>Widescreen</PresentationFormat>
  <Paragraphs>41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Hames</dc:creator>
  <cp:lastModifiedBy>Beatrice Liddell</cp:lastModifiedBy>
  <cp:revision>2</cp:revision>
  <dcterms:created xsi:type="dcterms:W3CDTF">2025-01-02T09:26:33Z</dcterms:created>
  <dcterms:modified xsi:type="dcterms:W3CDTF">2025-01-21T10:05:19Z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0x0101003F6127C752BC9D43853CAA4DD13AF06C</vt:lpwstr>
  </property>
</Properties>
</file>