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2A90C0"/>
    <a:srgbClr val="853E9A"/>
    <a:srgbClr val="F24678"/>
    <a:srgbClr val="F9A50E"/>
    <a:srgbClr val="4B429B"/>
    <a:srgbClr val="00B8B3"/>
    <a:srgbClr val="D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165DD-8BAC-010F-5C23-2B603E26607C}" v="12" dt="2024-02-01T12:08:30.397"/>
    <p1510:client id="{67851D2E-4F1A-DA14-9833-30A7F7FE1D17}" v="127" dt="2024-02-01T12:55:09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43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B39E-C8D0-42BD-BB68-281E18C3AAEE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A67A8-FA7D-4D12-BCD0-58DBEFABD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45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BFEC9-5A8C-4817-8B8F-59A3F3EB2ECC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D2CB2-BBBF-4505-BB0A-F6BB45720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79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80120"/>
            <a:ext cx="12192000" cy="5805264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24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2158"/>
            <a:ext cx="9144000" cy="90708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3" name="Picture 3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8408" y="219066"/>
            <a:ext cx="2233639" cy="687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2059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44800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326582"/>
            <a:ext cx="11377264" cy="5435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2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eading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1196752"/>
            <a:ext cx="12192000" cy="3600401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1523327"/>
            <a:ext cx="11377264" cy="13296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sub-heading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86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F84FA-B8EB-462F-97BA-032CB76B4E3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00456" y="6178552"/>
            <a:ext cx="1784228" cy="548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36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744" y="29249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ZA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Newly Immunosuppressed Patients Booking Pathway</a:t>
            </a:r>
            <a:br>
              <a:rPr lang="en-ZA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 smtClean="0">
                <a:latin typeface="Arial"/>
                <a:cs typeface="Arial"/>
              </a:rPr>
              <a:t>January 2025</a:t>
            </a:r>
            <a:endParaRPr lang="en-GB" dirty="0"/>
          </a:p>
        </p:txBody>
      </p:sp>
      <p:pic>
        <p:nvPicPr>
          <p:cNvPr id="5" name="Picture 5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E685E8FC-1B86-86D5-2C1C-6C60B3086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2200" cy="108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0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641749" y="6381328"/>
            <a:ext cx="2743200" cy="365125"/>
          </a:xfrm>
        </p:spPr>
        <p:txBody>
          <a:bodyPr/>
          <a:lstStyle/>
          <a:p>
            <a:fld id="{E76F84FA-B8EB-462F-97BA-032CB76B4E3A}" type="slidenum">
              <a:rPr lang="en-GB" smtClean="0"/>
              <a:t>2</a:t>
            </a:fld>
            <a:endParaRPr lang="en-GB" dirty="0"/>
          </a:p>
        </p:txBody>
      </p:sp>
      <p:pic>
        <p:nvPicPr>
          <p:cNvPr id="6" name="Picture 5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6CC988A9-A870-AE69-E33A-A7C53B82B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540"/>
            <a:ext cx="767408" cy="761459"/>
          </a:xfrm>
          <a:prstGeom prst="rect">
            <a:avLst/>
          </a:prstGeom>
        </p:spPr>
      </p:pic>
      <p:sp>
        <p:nvSpPr>
          <p:cNvPr id="7" name="Slide Title">
            <a:extLst>
              <a:ext uri="{FF2B5EF4-FFF2-40B4-BE49-F238E27FC236}">
                <a16:creationId xmlns:a16="http://schemas.microsoft.com/office/drawing/2014/main" id="{82336B3C-0982-49C2-85B3-D4D69E435900}"/>
              </a:ext>
            </a:extLst>
          </p:cNvPr>
          <p:cNvSpPr txBox="1">
            <a:spLocks/>
          </p:cNvSpPr>
          <p:nvPr/>
        </p:nvSpPr>
        <p:spPr>
          <a:xfrm>
            <a:off x="272692" y="443921"/>
            <a:ext cx="1134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ZA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Newly Immunosuppressed Patients Booking Pathway</a:t>
            </a:r>
          </a:p>
        </p:txBody>
      </p:sp>
      <p:grpSp>
        <p:nvGrpSpPr>
          <p:cNvPr id="8" name="Timeline" title="Timeline">
            <a:extLst>
              <a:ext uri="{FF2B5EF4-FFF2-40B4-BE49-F238E27FC236}">
                <a16:creationId xmlns:a16="http://schemas.microsoft.com/office/drawing/2014/main" id="{80E90EA6-F479-4B68-B9E1-1C3BA327F709}"/>
              </a:ext>
            </a:extLst>
          </p:cNvPr>
          <p:cNvGrpSpPr/>
          <p:nvPr/>
        </p:nvGrpSpPr>
        <p:grpSpPr>
          <a:xfrm>
            <a:off x="335360" y="3488162"/>
            <a:ext cx="11214665" cy="165471"/>
            <a:chOff x="418011" y="3346265"/>
            <a:chExt cx="11214665" cy="165471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60CCE5D-ECB2-4A25-ABD8-9C08E3FC417B}"/>
                </a:ext>
              </a:extLst>
            </p:cNvPr>
            <p:cNvCxnSpPr>
              <a:cxnSpLocks/>
            </p:cNvCxnSpPr>
            <p:nvPr/>
          </p:nvCxnSpPr>
          <p:spPr>
            <a:xfrm>
              <a:off x="418011" y="3429000"/>
              <a:ext cx="11214665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1BDAB50-CB43-4CDA-A153-680C3AD2A94E}"/>
                </a:ext>
              </a:extLst>
            </p:cNvPr>
            <p:cNvCxnSpPr>
              <a:cxnSpLocks/>
            </p:cNvCxnSpPr>
            <p:nvPr/>
          </p:nvCxnSpPr>
          <p:spPr>
            <a:xfrm>
              <a:off x="106747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C29E3BD-5A12-4FFD-B1C1-90F4794AE974}"/>
                </a:ext>
              </a:extLst>
            </p:cNvPr>
            <p:cNvCxnSpPr>
              <a:cxnSpLocks/>
            </p:cNvCxnSpPr>
            <p:nvPr/>
          </p:nvCxnSpPr>
          <p:spPr>
            <a:xfrm>
              <a:off x="171486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32B552-5CE0-4F61-8227-D17EF98991EB}"/>
                </a:ext>
              </a:extLst>
            </p:cNvPr>
            <p:cNvCxnSpPr>
              <a:cxnSpLocks/>
            </p:cNvCxnSpPr>
            <p:nvPr/>
          </p:nvCxnSpPr>
          <p:spPr>
            <a:xfrm>
              <a:off x="236226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CA0E0ED-2B0C-4C9D-A1D5-FDBDA765B8F9}"/>
                </a:ext>
              </a:extLst>
            </p:cNvPr>
            <p:cNvCxnSpPr>
              <a:cxnSpLocks/>
            </p:cNvCxnSpPr>
            <p:nvPr/>
          </p:nvCxnSpPr>
          <p:spPr>
            <a:xfrm>
              <a:off x="300965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0E97CC2-3A8F-4FE7-8870-B3E9D1ECACA5}"/>
                </a:ext>
              </a:extLst>
            </p:cNvPr>
            <p:cNvCxnSpPr>
              <a:cxnSpLocks/>
            </p:cNvCxnSpPr>
            <p:nvPr/>
          </p:nvCxnSpPr>
          <p:spPr>
            <a:xfrm>
              <a:off x="365704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FD91290-3B48-4FA9-B818-25FA9E03C8CA}"/>
                </a:ext>
              </a:extLst>
            </p:cNvPr>
            <p:cNvCxnSpPr>
              <a:cxnSpLocks/>
            </p:cNvCxnSpPr>
            <p:nvPr/>
          </p:nvCxnSpPr>
          <p:spPr>
            <a:xfrm>
              <a:off x="430443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567788E-8E0F-4D00-8FF1-4B165095861B}"/>
                </a:ext>
              </a:extLst>
            </p:cNvPr>
            <p:cNvCxnSpPr>
              <a:cxnSpLocks/>
            </p:cNvCxnSpPr>
            <p:nvPr/>
          </p:nvCxnSpPr>
          <p:spPr>
            <a:xfrm>
              <a:off x="495182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CDC95D9-C03C-4F5D-AFB1-D0AE81264BC4}"/>
                </a:ext>
              </a:extLst>
            </p:cNvPr>
            <p:cNvCxnSpPr>
              <a:cxnSpLocks/>
            </p:cNvCxnSpPr>
            <p:nvPr/>
          </p:nvCxnSpPr>
          <p:spPr>
            <a:xfrm>
              <a:off x="559922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BF3CA6B-24E1-4940-AC23-5BCBBDE1ECF2}"/>
                </a:ext>
              </a:extLst>
            </p:cNvPr>
            <p:cNvCxnSpPr>
              <a:cxnSpLocks/>
            </p:cNvCxnSpPr>
            <p:nvPr/>
          </p:nvCxnSpPr>
          <p:spPr>
            <a:xfrm>
              <a:off x="624661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791226E-3A19-4DA3-AB9B-3EA9BD4F99CB}"/>
                </a:ext>
              </a:extLst>
            </p:cNvPr>
            <p:cNvCxnSpPr>
              <a:cxnSpLocks/>
            </p:cNvCxnSpPr>
            <p:nvPr/>
          </p:nvCxnSpPr>
          <p:spPr>
            <a:xfrm>
              <a:off x="689400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ECA7BD4-0732-4C8E-9491-C3022617866F}"/>
                </a:ext>
              </a:extLst>
            </p:cNvPr>
            <p:cNvCxnSpPr>
              <a:cxnSpLocks/>
            </p:cNvCxnSpPr>
            <p:nvPr/>
          </p:nvCxnSpPr>
          <p:spPr>
            <a:xfrm>
              <a:off x="754139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66C6701-F2E7-4932-8C7E-DD6857011DF7}"/>
                </a:ext>
              </a:extLst>
            </p:cNvPr>
            <p:cNvCxnSpPr>
              <a:cxnSpLocks/>
            </p:cNvCxnSpPr>
            <p:nvPr/>
          </p:nvCxnSpPr>
          <p:spPr>
            <a:xfrm>
              <a:off x="818878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A24C7C-DD75-4CDA-8E9E-432042F4F352}"/>
                </a:ext>
              </a:extLst>
            </p:cNvPr>
            <p:cNvCxnSpPr>
              <a:cxnSpLocks/>
            </p:cNvCxnSpPr>
            <p:nvPr/>
          </p:nvCxnSpPr>
          <p:spPr>
            <a:xfrm>
              <a:off x="883618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E5916AC-0A29-43A7-B6B0-504998D9755F}"/>
                </a:ext>
              </a:extLst>
            </p:cNvPr>
            <p:cNvCxnSpPr>
              <a:cxnSpLocks/>
            </p:cNvCxnSpPr>
            <p:nvPr/>
          </p:nvCxnSpPr>
          <p:spPr>
            <a:xfrm>
              <a:off x="948357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CE8999A-CE76-47FC-BF29-60696446007F}"/>
                </a:ext>
              </a:extLst>
            </p:cNvPr>
            <p:cNvCxnSpPr>
              <a:cxnSpLocks/>
            </p:cNvCxnSpPr>
            <p:nvPr/>
          </p:nvCxnSpPr>
          <p:spPr>
            <a:xfrm>
              <a:off x="1013096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31041EE-1B35-41D4-8FBE-39465DC15FB6}"/>
                </a:ext>
              </a:extLst>
            </p:cNvPr>
            <p:cNvCxnSpPr>
              <a:cxnSpLocks/>
            </p:cNvCxnSpPr>
            <p:nvPr/>
          </p:nvCxnSpPr>
          <p:spPr>
            <a:xfrm>
              <a:off x="1077835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rrow: U-Turn Milestone 1" title="Timeline Arrow">
            <a:extLst>
              <a:ext uri="{FF2B5EF4-FFF2-40B4-BE49-F238E27FC236}">
                <a16:creationId xmlns:a16="http://schemas.microsoft.com/office/drawing/2014/main" id="{36189603-5B44-4AF3-AEC6-6281E5F556A7}"/>
              </a:ext>
            </a:extLst>
          </p:cNvPr>
          <p:cNvSpPr/>
          <p:nvPr/>
        </p:nvSpPr>
        <p:spPr>
          <a:xfrm>
            <a:off x="1938468" y="2842876"/>
            <a:ext cx="1823429" cy="650967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27" name="Connector Milestone 1" title="Connecter Line">
            <a:extLst>
              <a:ext uri="{FF2B5EF4-FFF2-40B4-BE49-F238E27FC236}">
                <a16:creationId xmlns:a16="http://schemas.microsoft.com/office/drawing/2014/main" id="{6540B9DE-D8F6-4EBE-8DC6-8E44C65F1330}"/>
              </a:ext>
            </a:extLst>
          </p:cNvPr>
          <p:cNvCxnSpPr>
            <a:cxnSpLocks/>
          </p:cNvCxnSpPr>
          <p:nvPr/>
        </p:nvCxnSpPr>
        <p:spPr>
          <a:xfrm flipH="1">
            <a:off x="2909713" y="2419726"/>
            <a:ext cx="1" cy="361944"/>
          </a:xfrm>
          <a:prstGeom prst="line">
            <a:avLst/>
          </a:prstGeom>
          <a:ln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Text Milestone 1" title="Item Text">
            <a:extLst>
              <a:ext uri="{FF2B5EF4-FFF2-40B4-BE49-F238E27FC236}">
                <a16:creationId xmlns:a16="http://schemas.microsoft.com/office/drawing/2014/main" id="{A59FA398-8B0D-49E0-809E-6B58DA1A7F0E}"/>
              </a:ext>
            </a:extLst>
          </p:cNvPr>
          <p:cNvGrpSpPr/>
          <p:nvPr/>
        </p:nvGrpSpPr>
        <p:grpSpPr>
          <a:xfrm>
            <a:off x="2170800" y="1583024"/>
            <a:ext cx="1465213" cy="642085"/>
            <a:chOff x="-1423200" y="1654990"/>
            <a:chExt cx="1767840" cy="117922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B5245E3-4035-4760-B649-EB7C65910BA3}"/>
                </a:ext>
              </a:extLst>
            </p:cNvPr>
            <p:cNvSpPr txBox="1"/>
            <p:nvPr/>
          </p:nvSpPr>
          <p:spPr>
            <a:xfrm>
              <a:off x="-1149926" y="1654990"/>
              <a:ext cx="1278227" cy="3391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Referral Email</a:t>
              </a:r>
              <a:endParaRPr lang="en-ZA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43BA435-89FE-4FAB-966E-23D4EF0EC493}"/>
                </a:ext>
              </a:extLst>
            </p:cNvPr>
            <p:cNvSpPr txBox="1"/>
            <p:nvPr/>
          </p:nvSpPr>
          <p:spPr>
            <a:xfrm>
              <a:off x="-1423200" y="1986341"/>
              <a:ext cx="1767840" cy="8478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Treating physician emails </a:t>
              </a:r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Roving </a:t>
              </a:r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Team the completed  </a:t>
              </a:r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referral form</a:t>
              </a:r>
            </a:p>
          </p:txBody>
        </p:sp>
      </p:grpSp>
      <p:cxnSp>
        <p:nvCxnSpPr>
          <p:cNvPr id="31" name="Connector Milestone 1" title="Connecter Line">
            <a:extLst>
              <a:ext uri="{FF2B5EF4-FFF2-40B4-BE49-F238E27FC236}">
                <a16:creationId xmlns:a16="http://schemas.microsoft.com/office/drawing/2014/main" id="{65F26748-FD4D-4281-B2A8-9B2E2D2E1E28}"/>
              </a:ext>
            </a:extLst>
          </p:cNvPr>
          <p:cNvCxnSpPr>
            <a:cxnSpLocks/>
          </p:cNvCxnSpPr>
          <p:nvPr/>
        </p:nvCxnSpPr>
        <p:spPr>
          <a:xfrm flipH="1">
            <a:off x="4555782" y="4554111"/>
            <a:ext cx="3292" cy="313923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EB20292-6192-4D9F-81C5-1C272A88AF26}"/>
              </a:ext>
            </a:extLst>
          </p:cNvPr>
          <p:cNvSpPr txBox="1"/>
          <p:nvPr/>
        </p:nvSpPr>
        <p:spPr>
          <a:xfrm>
            <a:off x="2321843" y="2238685"/>
            <a:ext cx="148176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Arrow: U-Turn Milestone 4" title="Timeline Arrow">
            <a:extLst>
              <a:ext uri="{FF2B5EF4-FFF2-40B4-BE49-F238E27FC236}">
                <a16:creationId xmlns:a16="http://schemas.microsoft.com/office/drawing/2014/main" id="{E23F67B2-BA7A-475B-82FA-2AC38000CCA7}"/>
              </a:ext>
            </a:extLst>
          </p:cNvPr>
          <p:cNvSpPr/>
          <p:nvPr/>
        </p:nvSpPr>
        <p:spPr>
          <a:xfrm flipV="1">
            <a:off x="3487737" y="3613412"/>
            <a:ext cx="2142669" cy="884285"/>
          </a:xfrm>
          <a:prstGeom prst="uturnArrow">
            <a:avLst>
              <a:gd name="adj1" fmla="val 27292"/>
              <a:gd name="adj2" fmla="val 13691"/>
              <a:gd name="adj3" fmla="val 20519"/>
              <a:gd name="adj4" fmla="val 52602"/>
              <a:gd name="adj5" fmla="val 968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806D6A-513A-48E1-8624-5F56FD41FD8E}"/>
              </a:ext>
            </a:extLst>
          </p:cNvPr>
          <p:cNvSpPr txBox="1"/>
          <p:nvPr/>
        </p:nvSpPr>
        <p:spPr>
          <a:xfrm>
            <a:off x="3647728" y="5027947"/>
            <a:ext cx="1826794" cy="954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200" b="1" dirty="0">
                <a:latin typeface="Arial" panose="020B0604020202020204" pitchFamily="34" charset="0"/>
                <a:cs typeface="Arial" panose="020B0604020202020204" pitchFamily="34" charset="0"/>
              </a:rPr>
              <a:t>Patient Contacted</a:t>
            </a:r>
          </a:p>
          <a:p>
            <a:pPr algn="ctr"/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Roving Team 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calls patient to arrange a suitable date for </a:t>
            </a:r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vaccination. This may or may not include a conversation with the Prescribing clinician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7B1D15-9E93-430C-8F1F-E97330E664F4}"/>
              </a:ext>
            </a:extLst>
          </p:cNvPr>
          <p:cNvSpPr txBox="1"/>
          <p:nvPr/>
        </p:nvSpPr>
        <p:spPr>
          <a:xfrm>
            <a:off x="8231774" y="2960587"/>
            <a:ext cx="39971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6" name="Arrow: U-Turn Milestone 6c" title="Timeline Arrow">
            <a:extLst>
              <a:ext uri="{FF2B5EF4-FFF2-40B4-BE49-F238E27FC236}">
                <a16:creationId xmlns:a16="http://schemas.microsoft.com/office/drawing/2014/main" id="{09BAEF3B-CE9C-4190-80A9-27539CEE3033}"/>
              </a:ext>
            </a:extLst>
          </p:cNvPr>
          <p:cNvSpPr/>
          <p:nvPr/>
        </p:nvSpPr>
        <p:spPr>
          <a:xfrm rot="-10800000" flipH="1" flipV="1">
            <a:off x="8963846" y="2685504"/>
            <a:ext cx="2157282" cy="859691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37" name="Connector Launch" title="Connecter Line">
            <a:extLst>
              <a:ext uri="{FF2B5EF4-FFF2-40B4-BE49-F238E27FC236}">
                <a16:creationId xmlns:a16="http://schemas.microsoft.com/office/drawing/2014/main" id="{B9C1D786-BB48-4CC7-8273-A3DF0DFCB266}"/>
              </a:ext>
            </a:extLst>
          </p:cNvPr>
          <p:cNvCxnSpPr>
            <a:cxnSpLocks/>
          </p:cNvCxnSpPr>
          <p:nvPr/>
        </p:nvCxnSpPr>
        <p:spPr>
          <a:xfrm flipH="1">
            <a:off x="6428792" y="2335649"/>
            <a:ext cx="7136" cy="242281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8" name="Launch Graphic" title="Launch Graphic">
            <a:extLst>
              <a:ext uri="{FF2B5EF4-FFF2-40B4-BE49-F238E27FC236}">
                <a16:creationId xmlns:a16="http://schemas.microsoft.com/office/drawing/2014/main" id="{EE7BDC36-5F29-455C-B739-3B266E64CA8C}"/>
              </a:ext>
            </a:extLst>
          </p:cNvPr>
          <p:cNvGrpSpPr/>
          <p:nvPr/>
        </p:nvGrpSpPr>
        <p:grpSpPr>
          <a:xfrm>
            <a:off x="10606087" y="3703772"/>
            <a:ext cx="680539" cy="680539"/>
            <a:chOff x="10961301" y="3355525"/>
            <a:chExt cx="680539" cy="680539"/>
          </a:xfrm>
        </p:grpSpPr>
        <p:sp>
          <p:nvSpPr>
            <p:cNvPr id="39" name="Oval 38" title="Launch Circle">
              <a:extLst>
                <a:ext uri="{FF2B5EF4-FFF2-40B4-BE49-F238E27FC236}">
                  <a16:creationId xmlns:a16="http://schemas.microsoft.com/office/drawing/2014/main" id="{C2680208-3C44-427A-8695-8FD5BD8AAF59}"/>
                </a:ext>
              </a:extLst>
            </p:cNvPr>
            <p:cNvSpPr/>
            <p:nvPr/>
          </p:nvSpPr>
          <p:spPr>
            <a:xfrm>
              <a:off x="10961301" y="3355525"/>
              <a:ext cx="680539" cy="680539"/>
            </a:xfrm>
            <a:prstGeom prst="ellipse">
              <a:avLst/>
            </a:prstGeom>
            <a:solidFill>
              <a:srgbClr val="5549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pic>
          <p:nvPicPr>
            <p:cNvPr id="40" name="Graphic 236" title="Launch Icon">
              <a:extLst>
                <a:ext uri="{FF2B5EF4-FFF2-40B4-BE49-F238E27FC236}">
                  <a16:creationId xmlns:a16="http://schemas.microsoft.com/office/drawing/2014/main" id="{4ADF9E33-C612-4489-A970-8A8264C44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202868" y="3548145"/>
              <a:ext cx="235505" cy="315487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1D454EC-4400-4DAC-9F48-C016E301B8D4}"/>
              </a:ext>
            </a:extLst>
          </p:cNvPr>
          <p:cNvSpPr txBox="1"/>
          <p:nvPr/>
        </p:nvSpPr>
        <p:spPr>
          <a:xfrm>
            <a:off x="10107844" y="4478886"/>
            <a:ext cx="1820804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Process complete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Arrow: U-Turn Milestone 5" title="Timeline Arrow">
            <a:extLst>
              <a:ext uri="{FF2B5EF4-FFF2-40B4-BE49-F238E27FC236}">
                <a16:creationId xmlns:a16="http://schemas.microsoft.com/office/drawing/2014/main" id="{60B2DC70-87DD-44B4-9974-2E0B2117DE08}"/>
              </a:ext>
            </a:extLst>
          </p:cNvPr>
          <p:cNvSpPr/>
          <p:nvPr/>
        </p:nvSpPr>
        <p:spPr>
          <a:xfrm>
            <a:off x="5390370" y="2693176"/>
            <a:ext cx="2100659" cy="795558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43" name="Duration 2" title="Duration Text">
            <a:extLst>
              <a:ext uri="{FF2B5EF4-FFF2-40B4-BE49-F238E27FC236}">
                <a16:creationId xmlns:a16="http://schemas.microsoft.com/office/drawing/2014/main" id="{C4E1DCDE-7980-4FEF-AD3C-1931CC87AB9F}"/>
              </a:ext>
            </a:extLst>
          </p:cNvPr>
          <p:cNvSpPr txBox="1"/>
          <p:nvPr/>
        </p:nvSpPr>
        <p:spPr>
          <a:xfrm>
            <a:off x="5383455" y="1278190"/>
            <a:ext cx="2202823" cy="954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200" b="1" dirty="0">
                <a:latin typeface="Arial" panose="020B0604020202020204" pitchFamily="34" charset="0"/>
                <a:cs typeface="Arial" panose="020B0604020202020204" pitchFamily="34" charset="0"/>
              </a:rPr>
              <a:t>Calendar Updated</a:t>
            </a:r>
          </a:p>
          <a:p>
            <a:pPr algn="ctr"/>
            <a:r>
              <a:rPr lang="en-ZA" sz="1000" dirty="0">
                <a:latin typeface="Arial" panose="020B0604020202020204" pitchFamily="34" charset="0"/>
                <a:cs typeface="Arial" panose="020B0604020202020204" pitchFamily="34" charset="0"/>
              </a:rPr>
              <a:t>Office Team updates calendar in </a:t>
            </a:r>
            <a:r>
              <a:rPr lang="en-Z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‘Year Round COVID Vaccinations’ </a:t>
            </a:r>
            <a:r>
              <a:rPr lang="en-ZA" sz="1000" dirty="0">
                <a:latin typeface="Arial" panose="020B0604020202020204" pitchFamily="34" charset="0"/>
                <a:cs typeface="Arial" panose="020B0604020202020204" pitchFamily="34" charset="0"/>
              </a:rPr>
              <a:t>Folder.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confirmation email is sent to the patient as a reminder of their booking, location, time etc. 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nector Milestone 1" title="Connecter Line">
            <a:extLst>
              <a:ext uri="{FF2B5EF4-FFF2-40B4-BE49-F238E27FC236}">
                <a16:creationId xmlns:a16="http://schemas.microsoft.com/office/drawing/2014/main" id="{65F26748-FD4D-4281-B2A8-9B2E2D2E1E28}"/>
              </a:ext>
            </a:extLst>
          </p:cNvPr>
          <p:cNvCxnSpPr>
            <a:cxnSpLocks/>
          </p:cNvCxnSpPr>
          <p:nvPr/>
        </p:nvCxnSpPr>
        <p:spPr>
          <a:xfrm>
            <a:off x="10048313" y="2238685"/>
            <a:ext cx="0" cy="339245"/>
          </a:xfrm>
          <a:prstGeom prst="line">
            <a:avLst/>
          </a:prstGeom>
          <a:ln>
            <a:solidFill>
              <a:srgbClr val="7030A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uration 2" title="Duration Text">
            <a:extLst>
              <a:ext uri="{FF2B5EF4-FFF2-40B4-BE49-F238E27FC236}">
                <a16:creationId xmlns:a16="http://schemas.microsoft.com/office/drawing/2014/main" id="{C4E1DCDE-7980-4FEF-AD3C-1931CC87AB9F}"/>
              </a:ext>
            </a:extLst>
          </p:cNvPr>
          <p:cNvSpPr txBox="1"/>
          <p:nvPr/>
        </p:nvSpPr>
        <p:spPr>
          <a:xfrm>
            <a:off x="7491029" y="4984759"/>
            <a:ext cx="1515403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200" b="1" dirty="0">
                <a:latin typeface="Arial" panose="020B0604020202020204" pitchFamily="34" charset="0"/>
                <a:cs typeface="Arial" panose="020B0604020202020204" pitchFamily="34" charset="0"/>
              </a:rPr>
              <a:t>Patient attends appointment 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brief clinical assessment carried out • Patient receives vaccination • Details recorded on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RAVS (POC)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Arrow: U-Turn Milestone 7" title="Timeline Arrow">
            <a:extLst>
              <a:ext uri="{FF2B5EF4-FFF2-40B4-BE49-F238E27FC236}">
                <a16:creationId xmlns:a16="http://schemas.microsoft.com/office/drawing/2014/main" id="{058AE435-1F45-4B7B-8E34-B4AABA51CC48}"/>
              </a:ext>
            </a:extLst>
          </p:cNvPr>
          <p:cNvSpPr/>
          <p:nvPr/>
        </p:nvSpPr>
        <p:spPr>
          <a:xfrm rot="10800000" flipH="1">
            <a:off x="335360" y="3610088"/>
            <a:ext cx="1889173" cy="887610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9806D6A-513A-48E1-8624-5F56FD41FD8E}"/>
              </a:ext>
            </a:extLst>
          </p:cNvPr>
          <p:cNvSpPr txBox="1"/>
          <p:nvPr/>
        </p:nvSpPr>
        <p:spPr>
          <a:xfrm>
            <a:off x="418796" y="5030917"/>
            <a:ext cx="161057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Patient identified 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as newly severely immunosuppressed by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Treating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physician 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onnector Milestone 1" title="Connecter Line">
            <a:extLst>
              <a:ext uri="{FF2B5EF4-FFF2-40B4-BE49-F238E27FC236}">
                <a16:creationId xmlns:a16="http://schemas.microsoft.com/office/drawing/2014/main" id="{6540B9DE-D8F6-4EBE-8DC6-8E44C65F1330}"/>
              </a:ext>
            </a:extLst>
          </p:cNvPr>
          <p:cNvCxnSpPr>
            <a:cxnSpLocks/>
          </p:cNvCxnSpPr>
          <p:nvPr/>
        </p:nvCxnSpPr>
        <p:spPr>
          <a:xfrm flipH="1">
            <a:off x="1224081" y="4589830"/>
            <a:ext cx="1" cy="313923"/>
          </a:xfrm>
          <a:prstGeom prst="line">
            <a:avLst/>
          </a:prstGeom>
          <a:ln>
            <a:solidFill>
              <a:srgbClr val="FFC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U-Turn Milestone 5" title="Timeline Arrow">
            <a:extLst>
              <a:ext uri="{FF2B5EF4-FFF2-40B4-BE49-F238E27FC236}">
                <a16:creationId xmlns:a16="http://schemas.microsoft.com/office/drawing/2014/main" id="{499A29C3-0A6E-CA81-D98A-B962C790554E}"/>
              </a:ext>
            </a:extLst>
          </p:cNvPr>
          <p:cNvSpPr/>
          <p:nvPr/>
        </p:nvSpPr>
        <p:spPr>
          <a:xfrm rot="10800000" flipH="1">
            <a:off x="7133841" y="3598051"/>
            <a:ext cx="2137966" cy="866994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FF00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4" name="Duration 2" title="Duration Text">
            <a:extLst>
              <a:ext uri="{FF2B5EF4-FFF2-40B4-BE49-F238E27FC236}">
                <a16:creationId xmlns:a16="http://schemas.microsoft.com/office/drawing/2014/main" id="{16B62790-91A2-E520-97A0-F9F0777A21F3}"/>
              </a:ext>
            </a:extLst>
          </p:cNvPr>
          <p:cNvSpPr txBox="1"/>
          <p:nvPr/>
        </p:nvSpPr>
        <p:spPr>
          <a:xfrm>
            <a:off x="9006432" y="1360032"/>
            <a:ext cx="2202823" cy="80021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ZA" sz="1200" b="1" dirty="0">
                <a:latin typeface="Arial" panose="020B0604020202020204" pitchFamily="34" charset="0"/>
                <a:cs typeface="Arial" panose="020B0604020202020204" pitchFamily="34" charset="0"/>
              </a:rPr>
              <a:t>Update </a:t>
            </a:r>
            <a:r>
              <a:rPr lang="en-ZA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Referring Clinician</a:t>
            </a:r>
            <a:endParaRPr lang="en-ZA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Z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Roving Team confirm </a:t>
            </a:r>
            <a:r>
              <a:rPr lang="en-ZA" sz="1000" dirty="0">
                <a:latin typeface="Arial" panose="020B0604020202020204" pitchFamily="34" charset="0"/>
                <a:cs typeface="Arial" panose="020B0604020202020204" pitchFamily="34" charset="0"/>
              </a:rPr>
              <a:t>with the </a:t>
            </a:r>
            <a:r>
              <a:rPr lang="en-Z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treating physician/referral lead </a:t>
            </a:r>
            <a:r>
              <a:rPr lang="en-ZA" sz="1000" dirty="0">
                <a:latin typeface="Arial" panose="020B0604020202020204" pitchFamily="34" charset="0"/>
                <a:cs typeface="Arial" panose="020B0604020202020204" pitchFamily="34" charset="0"/>
              </a:rPr>
              <a:t>that the patient has been successfully vaccinated (or refused)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or Milestone 1" title="Connecter Line">
            <a:extLst>
              <a:ext uri="{FF2B5EF4-FFF2-40B4-BE49-F238E27FC236}">
                <a16:creationId xmlns:a16="http://schemas.microsoft.com/office/drawing/2014/main" id="{603C0654-FE62-8F74-6FDF-AF63449D378D}"/>
              </a:ext>
            </a:extLst>
          </p:cNvPr>
          <p:cNvCxnSpPr>
            <a:cxnSpLocks/>
          </p:cNvCxnSpPr>
          <p:nvPr/>
        </p:nvCxnSpPr>
        <p:spPr>
          <a:xfrm>
            <a:off x="8286968" y="4605390"/>
            <a:ext cx="6580" cy="262644"/>
          </a:xfrm>
          <a:prstGeom prst="line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16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3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Referral Form</a:t>
            </a:r>
          </a:p>
        </p:txBody>
      </p:sp>
      <p:pic>
        <p:nvPicPr>
          <p:cNvPr id="4" name="Picture 3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F64246F8-5D9D-9782-E780-0E41D08BD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541"/>
            <a:ext cx="767408" cy="7614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1196752"/>
            <a:ext cx="7539746" cy="540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8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5ee3db6b-c502-4942-adb8-289726de0f05" xsi:nil="true"/>
    <_ip_UnifiedCompliancePolicyProperties xmlns="http://schemas.microsoft.com/sharepoint/v3" xsi:nil="true"/>
    <lcf76f155ced4ddcb4097134ff3c332f xmlns="f7fc02f7-ef93-4656-8068-c5c094bea601">
      <Terms xmlns="http://schemas.microsoft.com/office/infopath/2007/PartnerControls"/>
    </lcf76f155ced4ddcb4097134ff3c332f>
    <Series xmlns="f7fc02f7-ef93-4656-8068-c5c094bea601">1</Series>
    <COMPLETED xmlns="f7fc02f7-ef93-4656-8068-c5c094bea60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7CADD269344E4CAC898DB837166A2C" ma:contentTypeVersion="22" ma:contentTypeDescription="Create a new document." ma:contentTypeScope="" ma:versionID="9301dc0b79426016b7a04ee4e1bd3ac9">
  <xsd:schema xmlns:xsd="http://www.w3.org/2001/XMLSchema" xmlns:xs="http://www.w3.org/2001/XMLSchema" xmlns:p="http://schemas.microsoft.com/office/2006/metadata/properties" xmlns:ns1="http://schemas.microsoft.com/sharepoint/v3" xmlns:ns2="f7fc02f7-ef93-4656-8068-c5c094bea601" xmlns:ns3="5ee3db6b-c502-4942-adb8-289726de0f05" targetNamespace="http://schemas.microsoft.com/office/2006/metadata/properties" ma:root="true" ma:fieldsID="73c21c9aafa02bba4b4a77539d642d08" ns1:_="" ns2:_="" ns3:_="">
    <xsd:import namespace="http://schemas.microsoft.com/sharepoint/v3"/>
    <xsd:import namespace="f7fc02f7-ef93-4656-8068-c5c094bea601"/>
    <xsd:import namespace="5ee3db6b-c502-4942-adb8-289726de0f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Series" minOccurs="0"/>
                <xsd:element ref="ns2:MediaServiceObjectDetectorVersions" minOccurs="0"/>
                <xsd:element ref="ns2:MediaServiceSearchProperties" minOccurs="0"/>
                <xsd:element ref="ns2:COMPLE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c02f7-ef93-4656-8068-c5c094bea6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Series" ma:index="26" nillable="true" ma:displayName="Series" ma:default="0001" ma:format="Dropdown" ma:internalName="Series" ma:percentage="FALSE">
      <xsd:simpleType>
        <xsd:restriction base="dms:Number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COMPLETED" ma:index="29" nillable="true" ma:displayName="COMPLETED" ma:format="Dropdown" ma:internalName="COMPLETE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3db6b-c502-4942-adb8-289726de0f0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aac8f2c-b5e5-4547-97e6-745c42ba719c}" ma:internalName="TaxCatchAll" ma:showField="CatchAllData" ma:web="5ee3db6b-c502-4942-adb8-289726de0f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A464B7-EB33-4151-8F9D-0C5932512C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47DD0C-3C27-4C1C-8172-8B3B436BC509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f7fc02f7-ef93-4656-8068-c5c094bea601"/>
    <ds:schemaRef ds:uri="http://schemas.microsoft.com/office/2006/documentManagement/types"/>
    <ds:schemaRef ds:uri="http://schemas.openxmlformats.org/package/2006/metadata/core-properties"/>
    <ds:schemaRef ds:uri="5ee3db6b-c502-4942-adb8-289726de0f05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683EB7F-1A9F-46A9-8094-5620F060189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2956</TotalTime>
  <Words>145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Newly Immunosuppressed Patients Booking Pathway </vt:lpstr>
      <vt:lpstr>PowerPoint Presentation</vt:lpstr>
      <vt:lpstr>Referral Form</vt:lpstr>
    </vt:vector>
  </TitlesOfParts>
  <Company>NWLCCCG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slide</dc:title>
  <dc:creator>Jessica Abrey</dc:creator>
  <cp:lastModifiedBy>Gpuser</cp:lastModifiedBy>
  <cp:revision>109</cp:revision>
  <dcterms:created xsi:type="dcterms:W3CDTF">2021-05-11T15:23:49Z</dcterms:created>
  <dcterms:modified xsi:type="dcterms:W3CDTF">2025-01-20T14:09:39Z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0x0101002C7CADD269344E4CAC898DB837166A2C</vt:lpwstr>
  </property>
  <property fmtid="{D5CDD505-2E9C-101B-9397-08002B2CF9AE}" pid="3" name="MediaServiceImageTags">
    <vt:lpwstr/>
  </property>
</Properties>
</file>