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75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FD87-1A21-4B27-BE2B-3A6EB23AD449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B83C6-C2D6-43AB-9A43-46F2B573D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28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FD87-1A21-4B27-BE2B-3A6EB23AD449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B83C6-C2D6-43AB-9A43-46F2B573D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191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FD87-1A21-4B27-BE2B-3A6EB23AD449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B83C6-C2D6-43AB-9A43-46F2B573D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93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FD87-1A21-4B27-BE2B-3A6EB23AD449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B83C6-C2D6-43AB-9A43-46F2B573D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17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FD87-1A21-4B27-BE2B-3A6EB23AD449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B83C6-C2D6-43AB-9A43-46F2B573D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75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FD87-1A21-4B27-BE2B-3A6EB23AD449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B83C6-C2D6-43AB-9A43-46F2B573D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4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FD87-1A21-4B27-BE2B-3A6EB23AD449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B83C6-C2D6-43AB-9A43-46F2B573D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11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FD87-1A21-4B27-BE2B-3A6EB23AD449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B83C6-C2D6-43AB-9A43-46F2B573D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49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FD87-1A21-4B27-BE2B-3A6EB23AD449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B83C6-C2D6-43AB-9A43-46F2B573D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301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FD87-1A21-4B27-BE2B-3A6EB23AD449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B83C6-C2D6-43AB-9A43-46F2B573D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576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FD87-1A21-4B27-BE2B-3A6EB23AD449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B83C6-C2D6-43AB-9A43-46F2B573D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49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99FD87-1A21-4B27-BE2B-3A6EB23AD449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4B83C6-C2D6-43AB-9A43-46F2B573D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35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.soubieres@nhs.net" TargetMode="External"/><Relationship Id="rId2" Type="http://schemas.openxmlformats.org/officeDocument/2006/relationships/hyperlink" Target="mailto:simone.brown7@nhs.net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6A8303-D591-6AC6-A38E-09EB3C6D3C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2FECAE5-435F-DDA1-B89B-0355384C2BBA}"/>
              </a:ext>
            </a:extLst>
          </p:cNvPr>
          <p:cNvSpPr/>
          <p:nvPr/>
        </p:nvSpPr>
        <p:spPr>
          <a:xfrm>
            <a:off x="514350" y="1761065"/>
            <a:ext cx="6036576" cy="729935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8CEDA0-AC89-A74D-7B21-F8E2F6131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2752" y="708379"/>
            <a:ext cx="5829300" cy="849488"/>
          </a:xfrm>
        </p:spPr>
        <p:txBody>
          <a:bodyPr>
            <a:normAutofit fontScale="90000"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Gastroenterology pathway redesign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CB6E2F-EA4D-9049-A22C-414600864D27}"/>
              </a:ext>
            </a:extLst>
          </p:cNvPr>
          <p:cNvSpPr txBox="1"/>
          <p:nvPr/>
        </p:nvSpPr>
        <p:spPr>
          <a:xfrm>
            <a:off x="514349" y="1761067"/>
            <a:ext cx="6036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Purpose of the pilot</a:t>
            </a:r>
          </a:p>
          <a:p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Standardisation of the direct access form for gastroscopies will enhance patient care by ensuring consistent and effective management of the referrals across the APC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6ED50E-C137-9729-5569-D6D5B3B8B7C0}"/>
              </a:ext>
            </a:extLst>
          </p:cNvPr>
          <p:cNvSpPr txBox="1"/>
          <p:nvPr/>
        </p:nvSpPr>
        <p:spPr>
          <a:xfrm>
            <a:off x="514349" y="2794000"/>
            <a:ext cx="1806713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Background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 access for GPs to refer patients for gastroscopies had not been available at a number of Trusts in NWL. This has been confusing for GPs to manage with the variability across the patch.  </a:t>
            </a:r>
          </a:p>
          <a:p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2204F4-8B0E-36EF-7CA7-C50BC27BCEBC}"/>
              </a:ext>
            </a:extLst>
          </p:cNvPr>
          <p:cNvSpPr txBox="1"/>
          <p:nvPr/>
        </p:nvSpPr>
        <p:spPr>
          <a:xfrm>
            <a:off x="2354192" y="2794000"/>
            <a:ext cx="23897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Approach</a:t>
            </a:r>
          </a:p>
          <a:p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 consensus on a new standard referral form to enable all NWL providers to provide direct access endoscopies.  </a:t>
            </a:r>
          </a:p>
          <a:p>
            <a:endParaRPr lang="en-GB" sz="12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Achievements to date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Gained agreement across NWL on new form and criteria for acceptance.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Implementation of Referral Assessment Service (RAS) on the </a:t>
            </a:r>
            <a:r>
              <a:rPr lang="en-GB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eRS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platform, enabling streamlined and accessible referral pathways for GPs.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8EE549-0AC3-323D-3981-CBC15F4E06CD}"/>
              </a:ext>
            </a:extLst>
          </p:cNvPr>
          <p:cNvSpPr txBox="1"/>
          <p:nvPr/>
        </p:nvSpPr>
        <p:spPr>
          <a:xfrm>
            <a:off x="4743910" y="2794000"/>
            <a:ext cx="1807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Long term benefits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 the percentage of patients receiving a gastroscopy procedure that are agreed between 17-65 years in line with GIRFT recommendation. 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CAEC242-A136-E486-2643-63701D6A7B6B}"/>
              </a:ext>
            </a:extLst>
          </p:cNvPr>
          <p:cNvSpPr/>
          <p:nvPr/>
        </p:nvSpPr>
        <p:spPr>
          <a:xfrm>
            <a:off x="469623" y="9245868"/>
            <a:ext cx="6036576" cy="1319967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590F15E-A6C8-150E-002C-DB0A130CDEAE}"/>
              </a:ext>
            </a:extLst>
          </p:cNvPr>
          <p:cNvSpPr txBox="1"/>
          <p:nvPr/>
        </p:nvSpPr>
        <p:spPr>
          <a:xfrm>
            <a:off x="542141" y="9363713"/>
            <a:ext cx="584623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more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Please contact: Simone Brown/Anet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Soubieres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project leads,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simone.brown7@nhs.net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a.soubieres@nhs.net</a:t>
            </a:r>
            <a:r>
              <a:rPr lang="en-GB" dirty="0"/>
              <a:t> 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0FB7A23-4BD6-B630-59BC-8D2BDA577EFB}"/>
              </a:ext>
            </a:extLst>
          </p:cNvPr>
          <p:cNvCxnSpPr>
            <a:cxnSpLocks/>
          </p:cNvCxnSpPr>
          <p:nvPr/>
        </p:nvCxnSpPr>
        <p:spPr>
          <a:xfrm>
            <a:off x="531285" y="1557867"/>
            <a:ext cx="601964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BE878DB-2677-1E2B-CE4E-B00AC35026AD}"/>
              </a:ext>
            </a:extLst>
          </p:cNvPr>
          <p:cNvSpPr txBox="1"/>
          <p:nvPr/>
        </p:nvSpPr>
        <p:spPr>
          <a:xfrm>
            <a:off x="514349" y="5788857"/>
            <a:ext cx="58293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Redesigned pathway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flowchart below demonstrates the new best practice pathway: </a:t>
            </a:r>
          </a:p>
          <a:p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BEEAB29D-9270-3FA8-F270-8A5E0D7E6D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752" y="240407"/>
            <a:ext cx="2362405" cy="77730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557" y="6559906"/>
            <a:ext cx="6316368" cy="217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646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2662AFA9063540B9E57CEC48522213" ma:contentTypeVersion="19" ma:contentTypeDescription="Create a new document." ma:contentTypeScope="" ma:versionID="cb1af79717d88757f6414650335d372b">
  <xsd:schema xmlns:xsd="http://www.w3.org/2001/XMLSchema" xmlns:xs="http://www.w3.org/2001/XMLSchema" xmlns:p="http://schemas.microsoft.com/office/2006/metadata/properties" xmlns:ns1="http://schemas.microsoft.com/sharepoint/v3" xmlns:ns3="980ffb17-f6bd-4c30-bb9f-a805783490d1" xmlns:ns4="b9f3d37c-207d-4278-9792-f07995c86b24" targetNamespace="http://schemas.microsoft.com/office/2006/metadata/properties" ma:root="true" ma:fieldsID="ae257e2fca2671a476d95fbbd84681f6" ns1:_="" ns3:_="" ns4:_="">
    <xsd:import namespace="http://schemas.microsoft.com/sharepoint/v3"/>
    <xsd:import namespace="980ffb17-f6bd-4c30-bb9f-a805783490d1"/>
    <xsd:import namespace="b9f3d37c-207d-4278-9792-f07995c86b2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0ffb17-f6bd-4c30-bb9f-a805783490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f3d37c-207d-4278-9792-f07995c86b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activity xmlns="b9f3d37c-207d-4278-9792-f07995c86b24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DA0F7B6-3ACC-4368-91F7-3C62840548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0ffb17-f6bd-4c30-bb9f-a805783490d1"/>
    <ds:schemaRef ds:uri="b9f3d37c-207d-4278-9792-f07995c86b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311DBA-0B9A-44CB-8A47-A971772641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C35843-3CEC-4B9D-94CC-EE6CDCDF1E9D}">
  <ds:schemaRefs>
    <ds:schemaRef ds:uri="http://schemas.openxmlformats.org/package/2006/metadata/core-properties"/>
    <ds:schemaRef ds:uri="http://www.w3.org/XML/1998/namespace"/>
    <ds:schemaRef ds:uri="980ffb17-f6bd-4c30-bb9f-a805783490d1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b9f3d37c-207d-4278-9792-f07995c86b24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190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Gastroenterology pathway redesign</vt:lpstr>
    </vt:vector>
  </TitlesOfParts>
  <Company>Imperial College Healthcare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Gastroenterology pathway redesign</dc:title>
  <dc:creator>CUNNANE, Dominic (IMPERIAL COLLEGE HEALTHCARE NHS TRUST)</dc:creator>
  <cp:lastModifiedBy>KING, Joselyn (IMPERIAL COLLEGE HEALTHCARE NHS TRUST)</cp:lastModifiedBy>
  <cp:revision>19</cp:revision>
  <dcterms:created xsi:type="dcterms:W3CDTF">2025-05-14T09:52:10Z</dcterms:created>
  <dcterms:modified xsi:type="dcterms:W3CDTF">2025-07-07T10:52:22Z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0x0101004F2662AFA9063540B9E57CEC48522213</vt:lpwstr>
  </property>
</Properties>
</file>